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34"/>
  </p:notesMasterIdLst>
  <p:handoutMasterIdLst>
    <p:handoutMasterId r:id="rId35"/>
  </p:handoutMasterIdLst>
  <p:sldIdLst>
    <p:sldId id="320" r:id="rId2"/>
    <p:sldId id="272" r:id="rId3"/>
    <p:sldId id="280" r:id="rId4"/>
    <p:sldId id="257" r:id="rId5"/>
    <p:sldId id="292" r:id="rId6"/>
    <p:sldId id="293" r:id="rId7"/>
    <p:sldId id="294" r:id="rId8"/>
    <p:sldId id="276" r:id="rId9"/>
    <p:sldId id="307" r:id="rId10"/>
    <p:sldId id="308" r:id="rId11"/>
    <p:sldId id="296" r:id="rId12"/>
    <p:sldId id="309" r:id="rId13"/>
    <p:sldId id="297" r:id="rId14"/>
    <p:sldId id="264" r:id="rId15"/>
    <p:sldId id="279" r:id="rId16"/>
    <p:sldId id="281" r:id="rId17"/>
    <p:sldId id="298" r:id="rId18"/>
    <p:sldId id="310" r:id="rId19"/>
    <p:sldId id="311" r:id="rId20"/>
    <p:sldId id="300" r:id="rId21"/>
    <p:sldId id="313" r:id="rId22"/>
    <p:sldId id="314" r:id="rId23"/>
    <p:sldId id="315" r:id="rId24"/>
    <p:sldId id="316" r:id="rId25"/>
    <p:sldId id="317" r:id="rId26"/>
    <p:sldId id="318" r:id="rId27"/>
    <p:sldId id="319" r:id="rId28"/>
    <p:sldId id="312" r:id="rId29"/>
    <p:sldId id="287" r:id="rId30"/>
    <p:sldId id="305" r:id="rId31"/>
    <p:sldId id="306" r:id="rId32"/>
    <p:sldId id="268" r:id="rId33"/>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5153"/>
  </p:normalViewPr>
  <p:slideViewPr>
    <p:cSldViewPr snapToGrid="0" snapToObjects="1">
      <p:cViewPr varScale="1">
        <p:scale>
          <a:sx n="86" d="100"/>
          <a:sy n="86" d="100"/>
        </p:scale>
        <p:origin x="72" y="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85F0298-9D9B-42EE-9FBC-5BF5BA8C94E8}" type="datetimeFigureOut">
              <a:rPr lang="en-GB" smtClean="0"/>
              <a:t>24/09/2024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6F15EC-E103-EA4C-8F3D-F70BFBFE368F}" type="datetimeFigureOut">
              <a:rPr lang="en-BD" smtClean="0"/>
              <a:t>09/24/2024</a:t>
            </a:fld>
            <a:endParaRPr lang="en-BD"/>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EEE 400: Title of the Presentation</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dirty="0">
                <a:latin typeface="Arial" panose="020B0604020202020204" pitchFamily="34" charset="0"/>
                <a:cs typeface="Arial" panose="020B0604020202020204" pitchFamily="34" charset="0"/>
              </a:rPr>
              <a:t>EEE </a:t>
            </a:r>
            <a:r>
              <a:rPr lang="en-US" sz="2400" dirty="0">
                <a:latin typeface="Arial" panose="020B0604020202020204" pitchFamily="34" charset="0"/>
                <a:cs typeface="Arial" panose="020B0604020202020204" pitchFamily="34" charset="0"/>
              </a:rPr>
              <a:t>xxx</a:t>
            </a:r>
            <a:r>
              <a:rPr lang="en-BD" sz="24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Course Title</a:t>
            </a:r>
            <a:r>
              <a:rPr lang="en-BD" sz="2400" dirty="0">
                <a:latin typeface="Arial" panose="020B0604020202020204" pitchFamily="34" charset="0"/>
                <a:cs typeface="Arial" panose="020B0604020202020204" pitchFamily="34" charset="0"/>
              </a:rPr>
              <a:t>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x </a:t>
            </a:r>
            <a:r>
              <a:rPr lang="en-BD" sz="2800" dirty="0">
                <a:latin typeface="Arial" panose="020B0604020202020204" pitchFamily="34" charset="0"/>
                <a:cs typeface="Arial" panose="020B0604020202020204" pitchFamily="34" charset="0"/>
              </a:rPr>
              <a:t>Level-</a:t>
            </a:r>
            <a:r>
              <a:rPr lang="en-US" sz="2800" dirty="0">
                <a:latin typeface="Arial" panose="020B0604020202020204" pitchFamily="34" charset="0"/>
                <a:cs typeface="Arial" panose="020B0604020202020204" pitchFamily="34" charset="0"/>
              </a:rPr>
              <a:t>x</a:t>
            </a:r>
            <a:r>
              <a:rPr lang="en-BD" sz="2800" dirty="0">
                <a:latin typeface="Arial" panose="020B0604020202020204" pitchFamily="34" charset="0"/>
                <a:cs typeface="Arial" panose="020B0604020202020204" pitchFamily="34" charset="0"/>
              </a:rPr>
              <a:t> Term-I Section </a:t>
            </a:r>
            <a:r>
              <a:rPr lang="en-US" sz="2800" dirty="0">
                <a:latin typeface="Arial" panose="020B0604020202020204" pitchFamily="34" charset="0"/>
                <a:cs typeface="Arial" panose="020B0604020202020204" pitchFamily="34" charset="0"/>
              </a:rPr>
              <a:t>Z</a:t>
            </a:r>
            <a:endParaRPr lang="en-BD" sz="2800" dirty="0">
              <a:latin typeface="Arial" panose="020B0604020202020204" pitchFamily="34" charset="0"/>
              <a:cs typeface="Arial" panose="020B0604020202020204" pitchFamily="34" charset="0"/>
            </a:endParaRPr>
          </a:p>
          <a:p>
            <a:pPr algn="ctr"/>
            <a:r>
              <a:rPr lang="en-BD" sz="3600" dirty="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GB"/>
              <a:t>EEE 400: Title of the Presentation</a:t>
            </a:r>
            <a:endParaRPr lang="en-BD" dirty="0"/>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dirty="0"/>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GB"/>
              <a:t>EEE 400: Title of the Presentation</a:t>
            </a:r>
            <a:endParaRPr lang="en-BD" dirty="0"/>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GB"/>
              <a:t>EEE 400: Title of the Presentation</a:t>
            </a:r>
            <a:endParaRPr lang="en-BD" dirty="0"/>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GB"/>
              <a:t>EEE 400: Title of the Presentation</a:t>
            </a:r>
            <a:endParaRPr lang="en-BD" dirty="0"/>
          </a:p>
        </p:txBody>
      </p:sp>
    </p:spTree>
    <p:extLst>
      <p:ext uri="{BB962C8B-B14F-4D97-AF65-F5344CB8AC3E}">
        <p14:creationId xmlns:p14="http://schemas.microsoft.com/office/powerpoint/2010/main" val="397047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B6435D3-8090-1D30-837E-5C90FCC646C1}"/>
              </a:ext>
            </a:extLst>
          </p:cNvPr>
          <p:cNvSpPr/>
          <p:nvPr userDrawn="1"/>
        </p:nvSpPr>
        <p:spPr>
          <a:xfrm>
            <a:off x="-3146" y="0"/>
            <a:ext cx="12192000" cy="20371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60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59052" y="4674892"/>
            <a:ext cx="7464446" cy="457201"/>
          </a:xfrm>
        </p:spPr>
        <p:txBody>
          <a:bodyPr>
            <a:normAutofit/>
          </a:bodyPr>
          <a:lstStyle>
            <a:lvl1pPr marL="0" indent="0" algn="l">
              <a:spcBef>
                <a:spcPts val="0"/>
              </a:spcBef>
              <a:buNone/>
              <a:defRPr sz="1800" spc="80" baseline="0">
                <a:solidFill>
                  <a:schemeClr val="tx1"/>
                </a:solidFill>
                <a:latin typeface="Arial" panose="020B0604020202020204" pitchFamily="34" charset="0"/>
                <a:cs typeface="Arial" panose="020B0604020202020204" pitchFamily="34" charset="0"/>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8" name="Rectangle 7">
            <a:extLst>
              <a:ext uri="{FF2B5EF4-FFF2-40B4-BE49-F238E27FC236}">
                <a16:creationId xmlns:a16="http://schemas.microsoft.com/office/drawing/2014/main" id="{C0CF256B-783D-1F47-F02E-860D3989792B}"/>
              </a:ext>
            </a:extLst>
          </p:cNvPr>
          <p:cNvSpPr/>
          <p:nvPr userDrawn="1"/>
        </p:nvSpPr>
        <p:spPr>
          <a:xfrm>
            <a:off x="-3146" y="6224026"/>
            <a:ext cx="12192000" cy="6463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18" name="Text Placeholder 17">
            <a:extLst>
              <a:ext uri="{FF2B5EF4-FFF2-40B4-BE49-F238E27FC236}">
                <a16:creationId xmlns:a16="http://schemas.microsoft.com/office/drawing/2014/main" id="{D04274EB-C6AD-4AF0-A8C5-76F8539F0C45}"/>
              </a:ext>
            </a:extLst>
          </p:cNvPr>
          <p:cNvSpPr>
            <a:spLocks noGrp="1"/>
          </p:cNvSpPr>
          <p:nvPr>
            <p:ph type="body" sz="quarter" idx="13"/>
          </p:nvPr>
        </p:nvSpPr>
        <p:spPr>
          <a:xfrm>
            <a:off x="1446213" y="158750"/>
            <a:ext cx="9272587" cy="657800"/>
          </a:xfrm>
        </p:spPr>
        <p:txBody>
          <a:bodyPr/>
          <a:lstStyle>
            <a:lvl1pPr marL="0" indent="0">
              <a:buNone/>
              <a:defRPr>
                <a:solidFill>
                  <a:schemeClr val="bg1"/>
                </a:solidFill>
              </a:defRPr>
            </a:lvl1pPr>
          </a:lstStyle>
          <a:p>
            <a:pPr lvl="0"/>
            <a:r>
              <a:rPr lang="en-US" dirty="0"/>
              <a:t>Click to edit Master text styles</a:t>
            </a:r>
          </a:p>
        </p:txBody>
      </p:sp>
      <p:sp>
        <p:nvSpPr>
          <p:cNvPr id="25" name="Slide Number Placeholder 5">
            <a:extLst>
              <a:ext uri="{FF2B5EF4-FFF2-40B4-BE49-F238E27FC236}">
                <a16:creationId xmlns:a16="http://schemas.microsoft.com/office/drawing/2014/main" id="{4F8B375C-47B0-B098-5E2F-4B8C1BF3FCCD}"/>
              </a:ext>
            </a:extLst>
          </p:cNvPr>
          <p:cNvSpPr>
            <a:spLocks noGrp="1"/>
          </p:cNvSpPr>
          <p:nvPr>
            <p:ph type="sldNum" sz="quarter" idx="4"/>
          </p:nvPr>
        </p:nvSpPr>
        <p:spPr>
          <a:xfrm>
            <a:off x="11426412" y="6396262"/>
            <a:ext cx="673041" cy="420001"/>
          </a:xfrm>
          <a:prstGeom prst="rect">
            <a:avLst/>
          </a:prstGeom>
        </p:spPr>
        <p:txBody>
          <a:bodyPr vert="horz" lIns="91440" tIns="45720" rIns="91440" bIns="45720" rtlCol="0" anchor="b"/>
          <a:lstStyle>
            <a:lvl1pPr algn="r">
              <a:defRPr sz="2400" b="1">
                <a:solidFill>
                  <a:schemeClr val="bg1"/>
                </a:solidFill>
                <a:latin typeface="Arial Narrow" panose="020B0606020202030204" pitchFamily="34" charset="0"/>
              </a:defRPr>
            </a:lvl1pPr>
          </a:lstStyle>
          <a:p>
            <a:fld id="{E9C29D53-9981-884B-B5B6-B5743DF81FD1}" type="slidenum">
              <a:rPr lang="en-BD" smtClean="0"/>
              <a:pPr/>
              <a:t>‹#›</a:t>
            </a:fld>
            <a:endParaRPr lang="en-BD" dirty="0"/>
          </a:p>
        </p:txBody>
      </p:sp>
      <p:sp>
        <p:nvSpPr>
          <p:cNvPr id="26" name="Date Placeholder 5">
            <a:extLst>
              <a:ext uri="{FF2B5EF4-FFF2-40B4-BE49-F238E27FC236}">
                <a16:creationId xmlns:a16="http://schemas.microsoft.com/office/drawing/2014/main" id="{D82B61AF-E56D-F625-4390-5F63E1884ECF}"/>
              </a:ext>
            </a:extLst>
          </p:cNvPr>
          <p:cNvSpPr>
            <a:spLocks noGrp="1"/>
          </p:cNvSpPr>
          <p:nvPr>
            <p:ph type="dt" sz="half" idx="2"/>
          </p:nvPr>
        </p:nvSpPr>
        <p:spPr>
          <a:xfrm>
            <a:off x="2899150" y="6372123"/>
            <a:ext cx="2373280" cy="447012"/>
          </a:xfrm>
          <a:prstGeom prst="rect">
            <a:avLst/>
          </a:prstGeom>
        </p:spPr>
        <p:txBody>
          <a:bodyPr/>
          <a:lstStyle>
            <a:lvl1pPr>
              <a:defRPr>
                <a:solidFill>
                  <a:schemeClr val="bg1"/>
                </a:solidFill>
                <a:latin typeface="Arial Narrow" panose="020B0606020202030204" pitchFamily="34" charset="0"/>
              </a:defRPr>
            </a:lvl1pPr>
          </a:lstStyle>
          <a:p>
            <a:endParaRPr lang="en-BD" dirty="0"/>
          </a:p>
        </p:txBody>
      </p:sp>
      <p:sp>
        <p:nvSpPr>
          <p:cNvPr id="27" name="Footer Placeholder 6">
            <a:extLst>
              <a:ext uri="{FF2B5EF4-FFF2-40B4-BE49-F238E27FC236}">
                <a16:creationId xmlns:a16="http://schemas.microsoft.com/office/drawing/2014/main" id="{2F12B4E6-980F-B96D-7BAF-97CE9407A887}"/>
              </a:ext>
            </a:extLst>
          </p:cNvPr>
          <p:cNvSpPr>
            <a:spLocks noGrp="1"/>
          </p:cNvSpPr>
          <p:nvPr>
            <p:ph type="ftr" sz="quarter" idx="3"/>
          </p:nvPr>
        </p:nvSpPr>
        <p:spPr>
          <a:xfrm>
            <a:off x="5272430" y="6371739"/>
            <a:ext cx="5000625" cy="447781"/>
          </a:xfrm>
          <a:prstGeom prst="rect">
            <a:avLst/>
          </a:prstGeom>
        </p:spPr>
        <p:txBody>
          <a:bodyPr/>
          <a:lstStyle>
            <a:lvl1pPr algn="l">
              <a:defRPr>
                <a:solidFill>
                  <a:schemeClr val="bg1"/>
                </a:solidFill>
                <a:latin typeface="Arial Narrow" panose="020B0606020202030204" pitchFamily="34" charset="0"/>
              </a:defRPr>
            </a:lvl1pPr>
          </a:lstStyle>
          <a:p>
            <a:r>
              <a:rPr lang="en-US"/>
              <a:t>EEE 400: Title of the Presentation</a:t>
            </a:r>
            <a:endParaRPr lang="en-BD" dirty="0"/>
          </a:p>
        </p:txBody>
      </p:sp>
      <p:pic>
        <p:nvPicPr>
          <p:cNvPr id="4" name="Graphic 3">
            <a:extLst>
              <a:ext uri="{FF2B5EF4-FFF2-40B4-BE49-F238E27FC236}">
                <a16:creationId xmlns:a16="http://schemas.microsoft.com/office/drawing/2014/main" id="{A2758542-8664-E93C-59B3-D3D4D90722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016" y="6337301"/>
            <a:ext cx="2608126" cy="503638"/>
          </a:xfrm>
          <a:prstGeom prst="rect">
            <a:avLst/>
          </a:prstGeom>
        </p:spPr>
      </p:pic>
    </p:spTree>
    <p:extLst>
      <p:ext uri="{BB962C8B-B14F-4D97-AF65-F5344CB8AC3E}">
        <p14:creationId xmlns:p14="http://schemas.microsoft.com/office/powerpoint/2010/main" val="11736395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dirty="0"/>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endParaRPr lang="en-BD" dirty="0"/>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GB"/>
              <a:t>EEE 400: Title of the Presentation</a:t>
            </a:r>
            <a:endParaRPr lang="en-BD" dirty="0"/>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 id="2147483717" r:id="rId7"/>
  </p:sldLayoutIdLst>
  <p:hf sldNum="0" hdr="0" ftr="0" dt="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288435" y="2569029"/>
            <a:ext cx="11320091" cy="1131726"/>
          </a:xfrm>
        </p:spPr>
        <p:txBody>
          <a:bodyPr/>
          <a:lstStyle/>
          <a:p>
            <a:r>
              <a:rPr lang="en-US" sz="4000" cap="none" dirty="0">
                <a:solidFill>
                  <a:schemeClr val="tx1">
                    <a:lumMod val="95000"/>
                    <a:lumOff val="5000"/>
                  </a:schemeClr>
                </a:solidFill>
                <a:latin typeface="Arial Black" panose="020B0A04020102020204" pitchFamily="34" charset="0"/>
              </a:rPr>
              <a:t>Project Update (Group-4)</a:t>
            </a:r>
            <a:br>
              <a:rPr lang="en-US" sz="4000" cap="none" dirty="0">
                <a:solidFill>
                  <a:schemeClr val="tx1">
                    <a:lumMod val="95000"/>
                    <a:lumOff val="5000"/>
                  </a:schemeClr>
                </a:solidFill>
                <a:latin typeface="Arial Black" panose="020B0A04020102020204" pitchFamily="34" charset="0"/>
              </a:rPr>
            </a:br>
            <a:br>
              <a:rPr lang="en-US" sz="4000" cap="none" dirty="0">
                <a:solidFill>
                  <a:schemeClr val="tx1">
                    <a:lumMod val="95000"/>
                    <a:lumOff val="5000"/>
                  </a:schemeClr>
                </a:solidFill>
                <a:latin typeface="Arial Black" panose="020B0A04020102020204" pitchFamily="34" charset="0"/>
              </a:rPr>
            </a:br>
            <a:r>
              <a:rPr lang="en-US" sz="3200" cap="none" dirty="0">
                <a:solidFill>
                  <a:schemeClr val="tx1">
                    <a:lumMod val="95000"/>
                    <a:lumOff val="5000"/>
                  </a:schemeClr>
                </a:solidFill>
                <a:latin typeface="Arial Black" panose="020B0A04020102020204" pitchFamily="34" charset="0"/>
              </a:rPr>
              <a:t>Experimental </a:t>
            </a:r>
            <a:r>
              <a:rPr lang="en-US" sz="2800" cap="none" dirty="0">
                <a:solidFill>
                  <a:schemeClr val="tx1">
                    <a:lumMod val="95000"/>
                    <a:lumOff val="5000"/>
                  </a:schemeClr>
                </a:solidFill>
                <a:latin typeface="Arial Black" panose="020B0A04020102020204" pitchFamily="34" charset="0"/>
              </a:rPr>
              <a:t>Setup To </a:t>
            </a:r>
            <a:r>
              <a:rPr lang="en-US" sz="3200" cap="none" dirty="0">
                <a:solidFill>
                  <a:schemeClr val="tx1">
                    <a:lumMod val="95000"/>
                    <a:lumOff val="5000"/>
                  </a:schemeClr>
                </a:solidFill>
                <a:latin typeface="Arial Black" panose="020B0A04020102020204" pitchFamily="34" charset="0"/>
              </a:rPr>
              <a:t>Measure the L-I Characteristics of a LED</a:t>
            </a:r>
            <a:endParaRPr lang="en-BD" sz="3200" cap="none" dirty="0">
              <a:solidFill>
                <a:schemeClr val="tx1">
                  <a:lumMod val="95000"/>
                  <a:lumOff val="5000"/>
                </a:schemeClr>
              </a:solidFill>
              <a:latin typeface="Arial Black" panose="020B0A04020102020204" pitchFamily="34" charset="0"/>
            </a:endParaRPr>
          </a:p>
        </p:txBody>
      </p:sp>
      <p:sp>
        <p:nvSpPr>
          <p:cNvPr id="15" name="Subtitle 14">
            <a:extLst>
              <a:ext uri="{FF2B5EF4-FFF2-40B4-BE49-F238E27FC236}">
                <a16:creationId xmlns:a16="http://schemas.microsoft.com/office/drawing/2014/main" id="{5636667E-12AA-33D2-00FA-4C32ED7D002F}"/>
              </a:ext>
            </a:extLst>
          </p:cNvPr>
          <p:cNvSpPr>
            <a:spLocks noGrp="1"/>
          </p:cNvSpPr>
          <p:nvPr>
            <p:ph type="subTitle" idx="1"/>
          </p:nvPr>
        </p:nvSpPr>
        <p:spPr>
          <a:xfrm>
            <a:off x="1098507" y="4341212"/>
            <a:ext cx="3314293" cy="1676411"/>
          </a:xfrm>
        </p:spPr>
        <p:txBody>
          <a:bodyPr>
            <a:normAutofit/>
          </a:bodyPr>
          <a:lstStyle/>
          <a:p>
            <a:r>
              <a:rPr lang="en-US" sz="1400" b="1" dirty="0"/>
              <a:t>Presented by:</a:t>
            </a:r>
            <a:endParaRPr lang="en-US" sz="1600" dirty="0"/>
          </a:p>
          <a:p>
            <a:pPr marL="574675" indent="-515938">
              <a:spcAft>
                <a:spcPts val="600"/>
              </a:spcAft>
              <a:buAutoNum type="arabicPeriod"/>
            </a:pPr>
            <a:r>
              <a:rPr lang="en-US" sz="2000" dirty="0"/>
              <a:t>Ayenul Azim</a:t>
            </a:r>
            <a:br>
              <a:rPr lang="en-US" sz="2000" dirty="0"/>
            </a:br>
            <a:r>
              <a:rPr lang="en-US" sz="1200" dirty="0"/>
              <a:t>Student ID: </a:t>
            </a:r>
            <a:r>
              <a:rPr lang="en-US" sz="1200" b="1" dirty="0"/>
              <a:t>1806089</a:t>
            </a:r>
          </a:p>
          <a:p>
            <a:pPr marL="574675" indent="-515938">
              <a:spcAft>
                <a:spcPts val="600"/>
              </a:spcAft>
              <a:buFont typeface="Garamond" pitchFamily="18" charset="0"/>
              <a:buAutoNum type="arabicPeriod"/>
            </a:pPr>
            <a:r>
              <a:rPr lang="en-US" sz="2000" dirty="0"/>
              <a:t>Shahriar Khan </a:t>
            </a:r>
            <a:br>
              <a:rPr lang="en-US" sz="2000" dirty="0"/>
            </a:br>
            <a:r>
              <a:rPr lang="en-US" sz="1200" dirty="0"/>
              <a:t>Student ID: </a:t>
            </a:r>
            <a:r>
              <a:rPr lang="en-US" sz="1200" b="1" dirty="0"/>
              <a:t>1806092</a:t>
            </a:r>
          </a:p>
          <a:p>
            <a:pPr marL="574675" indent="-515938">
              <a:spcAft>
                <a:spcPts val="600"/>
              </a:spcAft>
              <a:buFont typeface="Garamond" pitchFamily="18" charset="0"/>
              <a:buAutoNum type="arabicPeriod"/>
            </a:pPr>
            <a:endParaRPr lang="en-GB" sz="1200" dirty="0"/>
          </a:p>
          <a:p>
            <a:pPr marL="574675" indent="-515938">
              <a:buAutoNum type="arabicPeriod"/>
            </a:pPr>
            <a:endParaRPr lang="en-GB" dirty="0"/>
          </a:p>
        </p:txBody>
      </p:sp>
      <p:sp>
        <p:nvSpPr>
          <p:cNvPr id="20" name="Title 1">
            <a:extLst>
              <a:ext uri="{FF2B5EF4-FFF2-40B4-BE49-F238E27FC236}">
                <a16:creationId xmlns:a16="http://schemas.microsoft.com/office/drawing/2014/main" id="{CECC13EE-FBCE-10C6-EB5D-43BB62188098}"/>
              </a:ext>
            </a:extLst>
          </p:cNvPr>
          <p:cNvSpPr txBox="1">
            <a:spLocks/>
          </p:cNvSpPr>
          <p:nvPr/>
        </p:nvSpPr>
        <p:spPr>
          <a:xfrm>
            <a:off x="1098507" y="987073"/>
            <a:ext cx="9984757" cy="510153"/>
          </a:xfrm>
          <a:prstGeom prst="rect">
            <a:avLst/>
          </a:prstGeom>
        </p:spPr>
        <p:txBody>
          <a:bodyPr vert="horz" lIns="91440" tIns="45720" rIns="91440" bIns="45720" rtlCol="0" anchor="ctr">
            <a:noAutofit/>
          </a:bodyPr>
          <a:lstStyle>
            <a:lvl1pPr algn="ctr" defTabSz="914400" rtl="0" eaLnBrk="1" latinLnBrk="0" hangingPunct="1">
              <a:lnSpc>
                <a:spcPct val="83000"/>
              </a:lnSpc>
              <a:spcBef>
                <a:spcPct val="0"/>
              </a:spcBef>
              <a:buNone/>
              <a:defRPr lang="en-US" sz="7200" b="0" kern="1200" cap="all" spc="-100" baseline="0" dirty="0">
                <a:solidFill>
                  <a:schemeClr val="tx1">
                    <a:lumMod val="85000"/>
                    <a:lumOff val="15000"/>
                  </a:schemeClr>
                </a:solidFill>
                <a:effectLst/>
                <a:latin typeface="+mj-lt"/>
                <a:ea typeface="+mn-ea"/>
                <a:cs typeface="+mn-cs"/>
              </a:defRPr>
            </a:lvl1pPr>
          </a:lstStyle>
          <a:p>
            <a:r>
              <a:rPr lang="en-GB" sz="3600" b="1" cap="small" dirty="0">
                <a:solidFill>
                  <a:schemeClr val="bg1"/>
                </a:solidFill>
              </a:rPr>
              <a:t>EEE 460 (July 2023) – Optoelectronics lab</a:t>
            </a:r>
          </a:p>
        </p:txBody>
      </p:sp>
      <p:sp>
        <p:nvSpPr>
          <p:cNvPr id="22" name="Title 1">
            <a:extLst>
              <a:ext uri="{FF2B5EF4-FFF2-40B4-BE49-F238E27FC236}">
                <a16:creationId xmlns:a16="http://schemas.microsoft.com/office/drawing/2014/main" id="{DA43A702-4CF0-D740-2F5E-625EB6ED414A}"/>
              </a:ext>
            </a:extLst>
          </p:cNvPr>
          <p:cNvSpPr txBox="1">
            <a:spLocks/>
          </p:cNvSpPr>
          <p:nvPr/>
        </p:nvSpPr>
        <p:spPr>
          <a:xfrm>
            <a:off x="2456330" y="1561024"/>
            <a:ext cx="7279341" cy="460551"/>
          </a:xfrm>
          <a:prstGeom prst="rect">
            <a:avLst/>
          </a:prstGeom>
        </p:spPr>
        <p:txBody>
          <a:bodyPr vert="horz" lIns="91440" tIns="45720" rIns="91440" bIns="45720" rtlCol="0" anchor="ctr">
            <a:noAutofit/>
          </a:bodyPr>
          <a:lstStyle>
            <a:lvl1pPr algn="ctr" defTabSz="914400" rtl="0" eaLnBrk="1" latinLnBrk="0" hangingPunct="1">
              <a:lnSpc>
                <a:spcPct val="83000"/>
              </a:lnSpc>
              <a:spcBef>
                <a:spcPct val="0"/>
              </a:spcBef>
              <a:buNone/>
              <a:defRPr lang="en-US" sz="7200" b="0" kern="1200" cap="all" spc="-100" baseline="0" dirty="0">
                <a:solidFill>
                  <a:schemeClr val="tx1">
                    <a:lumMod val="85000"/>
                    <a:lumOff val="15000"/>
                  </a:schemeClr>
                </a:solidFill>
                <a:effectLst/>
                <a:latin typeface="+mj-lt"/>
                <a:ea typeface="+mn-ea"/>
                <a:cs typeface="+mn-cs"/>
              </a:defRPr>
            </a:lvl1pPr>
          </a:lstStyle>
          <a:p>
            <a:r>
              <a:rPr lang="en-US" sz="2800" cap="none" dirty="0">
                <a:solidFill>
                  <a:schemeClr val="bg1"/>
                </a:solidFill>
              </a:rPr>
              <a:t>Presentation D</a:t>
            </a:r>
            <a:r>
              <a:rPr lang="en-GB" sz="2800" cap="none" dirty="0">
                <a:solidFill>
                  <a:schemeClr val="bg1"/>
                </a:solidFill>
              </a:rPr>
              <a:t>ate: 11</a:t>
            </a:r>
            <a:r>
              <a:rPr lang="en-GB" sz="2800" cap="none" baseline="30000" dirty="0">
                <a:solidFill>
                  <a:schemeClr val="bg1"/>
                </a:solidFill>
              </a:rPr>
              <a:t>th</a:t>
            </a:r>
            <a:r>
              <a:rPr lang="en-GB" sz="2800" cap="none" dirty="0">
                <a:solidFill>
                  <a:schemeClr val="bg1"/>
                </a:solidFill>
              </a:rPr>
              <a:t> February 2023</a:t>
            </a:r>
          </a:p>
        </p:txBody>
      </p:sp>
      <p:sp>
        <p:nvSpPr>
          <p:cNvPr id="23" name="Title 1">
            <a:extLst>
              <a:ext uri="{FF2B5EF4-FFF2-40B4-BE49-F238E27FC236}">
                <a16:creationId xmlns:a16="http://schemas.microsoft.com/office/drawing/2014/main" id="{744D3B9B-4D47-C622-5934-3A8FA182B243}"/>
              </a:ext>
            </a:extLst>
          </p:cNvPr>
          <p:cNvSpPr txBox="1">
            <a:spLocks/>
          </p:cNvSpPr>
          <p:nvPr/>
        </p:nvSpPr>
        <p:spPr>
          <a:xfrm>
            <a:off x="-539342" y="56219"/>
            <a:ext cx="13270684" cy="835597"/>
          </a:xfrm>
          <a:prstGeom prst="rect">
            <a:avLst/>
          </a:prstGeom>
        </p:spPr>
        <p:txBody>
          <a:bodyPr vert="horz" lIns="91440" tIns="45720" rIns="91440" bIns="45720" rtlCol="0" anchor="ctr">
            <a:noAutofit/>
          </a:bodyPr>
          <a:lstStyle>
            <a:lvl1pPr algn="ctr" defTabSz="914400" rtl="0" eaLnBrk="1" latinLnBrk="0" hangingPunct="1">
              <a:lnSpc>
                <a:spcPct val="83000"/>
              </a:lnSpc>
              <a:spcBef>
                <a:spcPct val="0"/>
              </a:spcBef>
              <a:buNone/>
              <a:defRPr lang="en-US" sz="7200" b="0" kern="1200" cap="all" spc="-100" baseline="0" dirty="0">
                <a:solidFill>
                  <a:schemeClr val="tx1">
                    <a:lumMod val="85000"/>
                    <a:lumOff val="15000"/>
                  </a:schemeClr>
                </a:solidFill>
                <a:effectLst/>
                <a:latin typeface="+mj-lt"/>
                <a:ea typeface="+mn-ea"/>
                <a:cs typeface="+mn-cs"/>
              </a:defRPr>
            </a:lvl1pPr>
          </a:lstStyle>
          <a:p>
            <a:r>
              <a:rPr lang="en-GB" sz="2400" b="1" cap="small" spc="300" dirty="0">
                <a:solidFill>
                  <a:schemeClr val="bg1"/>
                </a:solidFill>
              </a:rPr>
              <a:t>Bangladesh University of Engineering and Technology</a:t>
            </a:r>
          </a:p>
          <a:p>
            <a:r>
              <a:rPr lang="en-GB" sz="2400" b="1" cap="small" spc="300" dirty="0">
                <a:solidFill>
                  <a:schemeClr val="bg1"/>
                </a:solidFill>
              </a:rPr>
              <a:t>Department of Electrical and Electronic Engineering</a:t>
            </a:r>
          </a:p>
        </p:txBody>
      </p:sp>
      <p:sp>
        <p:nvSpPr>
          <p:cNvPr id="11" name="Subtitle 14">
            <a:extLst>
              <a:ext uri="{FF2B5EF4-FFF2-40B4-BE49-F238E27FC236}">
                <a16:creationId xmlns:a16="http://schemas.microsoft.com/office/drawing/2014/main" id="{61A01E60-A92E-48E9-8D0A-6526FC252EDE}"/>
              </a:ext>
            </a:extLst>
          </p:cNvPr>
          <p:cNvSpPr txBox="1">
            <a:spLocks/>
          </p:cNvSpPr>
          <p:nvPr/>
        </p:nvSpPr>
        <p:spPr>
          <a:xfrm>
            <a:off x="7779202" y="4248209"/>
            <a:ext cx="3314293" cy="16764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800" kern="1200" spc="80" baseline="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400" b="1" dirty="0"/>
              <a:t>Presented by:</a:t>
            </a:r>
            <a:endParaRPr lang="en-US" sz="1600" dirty="0"/>
          </a:p>
          <a:p>
            <a:pPr marL="58737">
              <a:spcAft>
                <a:spcPts val="600"/>
              </a:spcAft>
            </a:pPr>
            <a:r>
              <a:rPr lang="en-US" sz="2000" dirty="0"/>
              <a:t>3.    </a:t>
            </a:r>
            <a:r>
              <a:rPr lang="en-US" sz="2000" dirty="0" err="1"/>
              <a:t>Saif</a:t>
            </a:r>
            <a:r>
              <a:rPr lang="en-US" sz="2000" dirty="0"/>
              <a:t> Ahmed Sunny</a:t>
            </a:r>
            <a:br>
              <a:rPr lang="en-US" sz="2000" dirty="0"/>
            </a:br>
            <a:r>
              <a:rPr lang="en-US" sz="1200" dirty="0"/>
              <a:t>Student ID: </a:t>
            </a:r>
            <a:r>
              <a:rPr lang="en-US" sz="1200" b="1" dirty="0"/>
              <a:t>1806097</a:t>
            </a:r>
          </a:p>
          <a:p>
            <a:pPr marL="58737">
              <a:spcAft>
                <a:spcPts val="600"/>
              </a:spcAft>
            </a:pPr>
            <a:r>
              <a:rPr lang="en-US" sz="2000" dirty="0"/>
              <a:t>4.    Shahriar Ahmed</a:t>
            </a:r>
            <a:br>
              <a:rPr lang="en-US" sz="2000" dirty="0"/>
            </a:br>
            <a:r>
              <a:rPr lang="en-US" sz="1200" dirty="0"/>
              <a:t>Student ID: </a:t>
            </a:r>
            <a:r>
              <a:rPr lang="en-US" sz="1200" b="1" dirty="0"/>
              <a:t>1806192</a:t>
            </a:r>
          </a:p>
          <a:p>
            <a:pPr marL="574675" indent="-515938">
              <a:spcAft>
                <a:spcPts val="600"/>
              </a:spcAft>
              <a:buFont typeface="Garamond" pitchFamily="18" charset="0"/>
              <a:buAutoNum type="arabicPeriod"/>
            </a:pPr>
            <a:endParaRPr lang="en-GB" sz="1200" dirty="0"/>
          </a:p>
          <a:p>
            <a:pPr marL="574675" indent="-515938">
              <a:buFont typeface="Garamond" pitchFamily="18" charset="0"/>
              <a:buAutoNum type="arabicPeriod"/>
            </a:pPr>
            <a:endParaRPr lang="en-GB" dirty="0"/>
          </a:p>
        </p:txBody>
      </p:sp>
    </p:spTree>
    <p:extLst>
      <p:ext uri="{BB962C8B-B14F-4D97-AF65-F5344CB8AC3E}">
        <p14:creationId xmlns:p14="http://schemas.microsoft.com/office/powerpoint/2010/main" val="2207292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3.3 Design: Circuit Diagram</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r>
              <a:rPr lang="en-US" dirty="0"/>
              <a:t>Circuit diagram of  project</a:t>
            </a:r>
            <a:endParaRPr lang="en-BD" dirty="0"/>
          </a:p>
        </p:txBody>
      </p:sp>
      <p:pic>
        <p:nvPicPr>
          <p:cNvPr id="11" name="Picture 10">
            <a:extLst>
              <a:ext uri="{FF2B5EF4-FFF2-40B4-BE49-F238E27FC236}">
                <a16:creationId xmlns:a16="http://schemas.microsoft.com/office/drawing/2014/main" id="{D18D2D5E-8B42-4E81-B22B-980C40ED1F8F}"/>
              </a:ext>
            </a:extLst>
          </p:cNvPr>
          <p:cNvPicPr/>
          <p:nvPr/>
        </p:nvPicPr>
        <p:blipFill>
          <a:blip r:embed="rId2"/>
          <a:stretch>
            <a:fillRect/>
          </a:stretch>
        </p:blipFill>
        <p:spPr>
          <a:xfrm>
            <a:off x="2325950" y="2130107"/>
            <a:ext cx="8238477" cy="3764666"/>
          </a:xfrm>
          <a:prstGeom prst="rect">
            <a:avLst/>
          </a:prstGeom>
        </p:spPr>
      </p:pic>
    </p:spTree>
    <p:extLst>
      <p:ext uri="{BB962C8B-B14F-4D97-AF65-F5344CB8AC3E}">
        <p14:creationId xmlns:p14="http://schemas.microsoft.com/office/powerpoint/2010/main" val="116440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lstStyle/>
          <a:p>
            <a:r>
              <a:rPr lang="en-US" dirty="0"/>
              <a:t>3.5 CAD/Hardware Design</a:t>
            </a:r>
            <a:endParaRPr lang="en-BD" dirty="0"/>
          </a:p>
        </p:txBody>
      </p:sp>
      <p:pic>
        <p:nvPicPr>
          <p:cNvPr id="11" name="Content Placeholder 10">
            <a:extLst>
              <a:ext uri="{FF2B5EF4-FFF2-40B4-BE49-F238E27FC236}">
                <a16:creationId xmlns:a16="http://schemas.microsoft.com/office/drawing/2014/main" id="{2E92784E-C42A-4EF1-A250-4D0A3FFAABBF}"/>
              </a:ext>
            </a:extLst>
          </p:cNvPr>
          <p:cNvPicPr>
            <a:picLocks noGrp="1"/>
          </p:cNvPicPr>
          <p:nvPr>
            <p:ph idx="1"/>
          </p:nvPr>
        </p:nvPicPr>
        <p:blipFill>
          <a:blip r:embed="rId2"/>
          <a:stretch>
            <a:fillRect/>
          </a:stretch>
        </p:blipFill>
        <p:spPr>
          <a:xfrm>
            <a:off x="3068109" y="1493838"/>
            <a:ext cx="6055782" cy="4541837"/>
          </a:xfrm>
          <a:prstGeom prst="rect">
            <a:avLst/>
          </a:prstGeom>
        </p:spPr>
      </p:pic>
    </p:spTree>
    <p:extLst>
      <p:ext uri="{BB962C8B-B14F-4D97-AF65-F5344CB8AC3E}">
        <p14:creationId xmlns:p14="http://schemas.microsoft.com/office/powerpoint/2010/main" val="169577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lstStyle/>
          <a:p>
            <a:r>
              <a:rPr lang="en-US" dirty="0"/>
              <a:t>3.5 CAD/Hardware Design</a:t>
            </a:r>
            <a:endParaRPr lang="en-BD" dirty="0"/>
          </a:p>
        </p:txBody>
      </p:sp>
      <p:pic>
        <p:nvPicPr>
          <p:cNvPr id="12" name="Picture 11">
            <a:extLst>
              <a:ext uri="{FF2B5EF4-FFF2-40B4-BE49-F238E27FC236}">
                <a16:creationId xmlns:a16="http://schemas.microsoft.com/office/drawing/2014/main" id="{1B18754B-540B-4032-B962-7A0E35672A5F}"/>
              </a:ext>
            </a:extLst>
          </p:cNvPr>
          <p:cNvPicPr/>
          <p:nvPr/>
        </p:nvPicPr>
        <p:blipFill>
          <a:blip r:embed="rId2"/>
          <a:stretch>
            <a:fillRect/>
          </a:stretch>
        </p:blipFill>
        <p:spPr>
          <a:xfrm>
            <a:off x="1509450" y="1669002"/>
            <a:ext cx="4784817" cy="3781887"/>
          </a:xfrm>
          <a:prstGeom prst="rect">
            <a:avLst/>
          </a:prstGeom>
        </p:spPr>
      </p:pic>
      <p:pic>
        <p:nvPicPr>
          <p:cNvPr id="13" name="Content Placeholder 12">
            <a:extLst>
              <a:ext uri="{FF2B5EF4-FFF2-40B4-BE49-F238E27FC236}">
                <a16:creationId xmlns:a16="http://schemas.microsoft.com/office/drawing/2014/main" id="{4C51F050-F436-47A4-A92B-2A8EC6B292F6}"/>
              </a:ext>
            </a:extLst>
          </p:cNvPr>
          <p:cNvPicPr>
            <a:picLocks noGrp="1"/>
          </p:cNvPicPr>
          <p:nvPr>
            <p:ph idx="1"/>
          </p:nvPr>
        </p:nvPicPr>
        <p:blipFill>
          <a:blip r:embed="rId3"/>
          <a:stretch>
            <a:fillRect/>
          </a:stretch>
        </p:blipFill>
        <p:spPr>
          <a:xfrm>
            <a:off x="6533964" y="1669002"/>
            <a:ext cx="4876985" cy="3781887"/>
          </a:xfrm>
          <a:prstGeom prst="rect">
            <a:avLst/>
          </a:prstGeom>
        </p:spPr>
      </p:pic>
    </p:spTree>
    <p:extLst>
      <p:ext uri="{BB962C8B-B14F-4D97-AF65-F5344CB8AC3E}">
        <p14:creationId xmlns:p14="http://schemas.microsoft.com/office/powerpoint/2010/main" val="349625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lstStyle/>
          <a:p>
            <a:r>
              <a:rPr lang="en-US" dirty="0"/>
              <a:t>3.5 CAD/Hardware Design</a:t>
            </a:r>
            <a:endParaRPr lang="en-BD" dirty="0"/>
          </a:p>
        </p:txBody>
      </p:sp>
      <p:pic>
        <p:nvPicPr>
          <p:cNvPr id="11" name="Content Placeholder 10">
            <a:extLst>
              <a:ext uri="{FF2B5EF4-FFF2-40B4-BE49-F238E27FC236}">
                <a16:creationId xmlns:a16="http://schemas.microsoft.com/office/drawing/2014/main" id="{1796289D-3343-4FC8-99F7-AD6A024AA8D6}"/>
              </a:ext>
            </a:extLst>
          </p:cNvPr>
          <p:cNvPicPr>
            <a:picLocks noGrp="1"/>
          </p:cNvPicPr>
          <p:nvPr>
            <p:ph idx="1"/>
          </p:nvPr>
        </p:nvPicPr>
        <p:blipFill>
          <a:blip r:embed="rId2"/>
          <a:stretch>
            <a:fillRect/>
          </a:stretch>
        </p:blipFill>
        <p:spPr>
          <a:xfrm>
            <a:off x="3068109" y="1493838"/>
            <a:ext cx="6055782" cy="4541837"/>
          </a:xfrm>
          <a:prstGeom prst="rect">
            <a:avLst/>
          </a:prstGeom>
        </p:spPr>
      </p:pic>
    </p:spTree>
    <p:extLst>
      <p:ext uri="{BB962C8B-B14F-4D97-AF65-F5344CB8AC3E}">
        <p14:creationId xmlns:p14="http://schemas.microsoft.com/office/powerpoint/2010/main" val="3511927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1066800" y="459714"/>
            <a:ext cx="10866120" cy="665656"/>
          </a:xfrm>
        </p:spPr>
        <p:txBody>
          <a:bodyPr>
            <a:normAutofit fontScale="90000"/>
          </a:bodyPr>
          <a:lstStyle/>
          <a:p>
            <a:r>
              <a:rPr lang="en-US" dirty="0"/>
              <a:t>3.6 Arduino Code</a:t>
            </a:r>
            <a:endParaRPr lang="en-BD" dirty="0"/>
          </a:p>
        </p:txBody>
      </p:sp>
      <p:pic>
        <p:nvPicPr>
          <p:cNvPr id="5" name="Content Placeholder 4">
            <a:extLst>
              <a:ext uri="{FF2B5EF4-FFF2-40B4-BE49-F238E27FC236}">
                <a16:creationId xmlns:a16="http://schemas.microsoft.com/office/drawing/2014/main" id="{9D4A27A0-7D88-41E4-922E-D54AA2D18F6C}"/>
              </a:ext>
            </a:extLst>
          </p:cNvPr>
          <p:cNvPicPr>
            <a:picLocks noGrp="1" noChangeAspect="1"/>
          </p:cNvPicPr>
          <p:nvPr>
            <p:ph idx="1"/>
          </p:nvPr>
        </p:nvPicPr>
        <p:blipFill>
          <a:blip r:embed="rId2"/>
          <a:stretch>
            <a:fillRect/>
          </a:stretch>
        </p:blipFill>
        <p:spPr>
          <a:xfrm>
            <a:off x="1349713" y="1305610"/>
            <a:ext cx="5388439" cy="4246780"/>
          </a:xfrm>
        </p:spPr>
      </p:pic>
      <p:pic>
        <p:nvPicPr>
          <p:cNvPr id="8" name="Picture 7">
            <a:extLst>
              <a:ext uri="{FF2B5EF4-FFF2-40B4-BE49-F238E27FC236}">
                <a16:creationId xmlns:a16="http://schemas.microsoft.com/office/drawing/2014/main" id="{8C53E6AD-2BC8-4923-B7F9-521BF5412C47}"/>
              </a:ext>
            </a:extLst>
          </p:cNvPr>
          <p:cNvPicPr>
            <a:picLocks noChangeAspect="1"/>
          </p:cNvPicPr>
          <p:nvPr/>
        </p:nvPicPr>
        <p:blipFill>
          <a:blip r:embed="rId3"/>
          <a:stretch>
            <a:fillRect/>
          </a:stretch>
        </p:blipFill>
        <p:spPr>
          <a:xfrm>
            <a:off x="6738151" y="1305610"/>
            <a:ext cx="4571999" cy="4246779"/>
          </a:xfrm>
          <a:prstGeom prst="rect">
            <a:avLst/>
          </a:prstGeom>
        </p:spPr>
      </p:pic>
    </p:spTree>
    <p:extLst>
      <p:ext uri="{BB962C8B-B14F-4D97-AF65-F5344CB8AC3E}">
        <p14:creationId xmlns:p14="http://schemas.microsoft.com/office/powerpoint/2010/main" val="821992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p:txBody>
          <a:bodyPr>
            <a:normAutofit/>
          </a:bodyPr>
          <a:lstStyle/>
          <a:p>
            <a:r>
              <a:rPr lang="en-US" dirty="0"/>
              <a:t>5. Design Analysis and Evaluation</a:t>
            </a:r>
            <a:endParaRPr lang="en-BD" dirty="0"/>
          </a:p>
        </p:txBody>
      </p:sp>
      <p:sp>
        <p:nvSpPr>
          <p:cNvPr id="3" name="Content Placeholder 2">
            <a:extLst>
              <a:ext uri="{FF2B5EF4-FFF2-40B4-BE49-F238E27FC236}">
                <a16:creationId xmlns:a16="http://schemas.microsoft.com/office/drawing/2014/main" id="{9A5CCD3A-D4B0-7B41-958D-971CA047A6CD}"/>
              </a:ext>
            </a:extLst>
          </p:cNvPr>
          <p:cNvSpPr>
            <a:spLocks noGrp="1"/>
          </p:cNvSpPr>
          <p:nvPr>
            <p:ph idx="1"/>
          </p:nvPr>
        </p:nvSpPr>
        <p:spPr/>
        <p:txBody>
          <a:bodyPr>
            <a:normAutofit lnSpcReduction="10000"/>
          </a:bodyPr>
          <a:lstStyle/>
          <a:p>
            <a:r>
              <a:rPr lang="en-US" sz="3200" dirty="0"/>
              <a:t>5.1 Novelty</a:t>
            </a:r>
          </a:p>
          <a:p>
            <a:r>
              <a:rPr lang="en-US" sz="3200" dirty="0"/>
              <a:t>5.2 Design Considerations (PO(c))</a:t>
            </a:r>
          </a:p>
          <a:p>
            <a:r>
              <a:rPr lang="en-US" sz="3200" dirty="0"/>
              <a:t>5.3 Investigations (PO(d))</a:t>
            </a:r>
          </a:p>
          <a:p>
            <a:r>
              <a:rPr lang="en-US" sz="3200" dirty="0"/>
              <a:t>5.4 Limitations of Tools (PO(e))</a:t>
            </a:r>
          </a:p>
          <a:p>
            <a:r>
              <a:rPr lang="en-US" sz="3200" dirty="0"/>
              <a:t>5.5 Impact Assessment (PO(f))</a:t>
            </a:r>
          </a:p>
          <a:p>
            <a:r>
              <a:rPr lang="en-US" sz="3200" dirty="0"/>
              <a:t>5.6 Sustainability and </a:t>
            </a:r>
            <a:r>
              <a:rPr lang="en-US" sz="3200" dirty="0" err="1"/>
              <a:t>Envaronmental</a:t>
            </a:r>
            <a:r>
              <a:rPr lang="en-US" sz="3200" dirty="0"/>
              <a:t> Impact Evaluation (PO(g))</a:t>
            </a:r>
          </a:p>
          <a:p>
            <a:r>
              <a:rPr lang="en-US" sz="3200" dirty="0"/>
              <a:t>5.7 </a:t>
            </a:r>
            <a:r>
              <a:rPr lang="en-GB" sz="3200" dirty="0"/>
              <a:t>Ethical Issues (PO(h))</a:t>
            </a:r>
            <a:endParaRPr lang="en-US" sz="3200" dirty="0"/>
          </a:p>
        </p:txBody>
      </p:sp>
    </p:spTree>
    <p:extLst>
      <p:ext uri="{BB962C8B-B14F-4D97-AF65-F5344CB8AC3E}">
        <p14:creationId xmlns:p14="http://schemas.microsoft.com/office/powerpoint/2010/main" val="4287483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5.1 Novelty</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lstStyle/>
          <a:p>
            <a:pPr algn="just"/>
            <a:r>
              <a:rPr lang="en-GB" dirty="0"/>
              <a:t> This experiment measures light output and current of </a:t>
            </a:r>
            <a:r>
              <a:rPr lang="en-GB" dirty="0" err="1"/>
              <a:t>colored</a:t>
            </a:r>
            <a:r>
              <a:rPr lang="en-GB" dirty="0"/>
              <a:t> LEDs without an optical power meter (new approach).</a:t>
            </a:r>
          </a:p>
          <a:p>
            <a:pPr algn="just"/>
            <a:r>
              <a:rPr lang="en-GB" dirty="0"/>
              <a:t>  It uses a MOSFET to isolate the LED from the voltage source and provide enough current to light it fully.</a:t>
            </a:r>
          </a:p>
          <a:p>
            <a:pPr algn="just"/>
            <a:r>
              <a:rPr lang="en-GB" dirty="0"/>
              <a:t>  This MOSFET also isolates the microcontroller from the LED's electrical properties.</a:t>
            </a:r>
          </a:p>
        </p:txBody>
      </p:sp>
    </p:spTree>
    <p:extLst>
      <p:ext uri="{BB962C8B-B14F-4D97-AF65-F5344CB8AC3E}">
        <p14:creationId xmlns:p14="http://schemas.microsoft.com/office/powerpoint/2010/main" val="11622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5.2 Design Considerations (PO(c))</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lstStyle/>
          <a:p>
            <a:r>
              <a:rPr lang="en-GB" dirty="0"/>
              <a:t>5.2.1	Considerations to public health and safety</a:t>
            </a:r>
          </a:p>
          <a:p>
            <a:r>
              <a:rPr lang="en-GB" dirty="0"/>
              <a:t>5.2.2	Considerations to environment </a:t>
            </a:r>
          </a:p>
          <a:p>
            <a:r>
              <a:rPr lang="en-GB" dirty="0"/>
              <a:t>5.2.3	Considerations to cultural and societal needs</a:t>
            </a:r>
          </a:p>
          <a:p>
            <a:endParaRPr lang="en-GB" dirty="0"/>
          </a:p>
        </p:txBody>
      </p:sp>
    </p:spTree>
    <p:extLst>
      <p:ext uri="{BB962C8B-B14F-4D97-AF65-F5344CB8AC3E}">
        <p14:creationId xmlns:p14="http://schemas.microsoft.com/office/powerpoint/2010/main" val="3115159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a:xfrm>
            <a:off x="656948" y="459714"/>
            <a:ext cx="11014987" cy="729006"/>
          </a:xfrm>
        </p:spPr>
        <p:txBody>
          <a:bodyPr>
            <a:noAutofit/>
          </a:bodyPr>
          <a:lstStyle/>
          <a:p>
            <a:r>
              <a:rPr lang="en-GB" sz="3600" dirty="0"/>
              <a:t>5.2.1 Considerations to Environment</a:t>
            </a:r>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lstStyle/>
          <a:p>
            <a:pPr algn="just" rtl="0">
              <a:buFont typeface="Arial" panose="020B0604020202020204" pitchFamily="34" charset="0"/>
              <a:buChar char="•"/>
            </a:pPr>
            <a:r>
              <a:rPr lang="en-GB" dirty="0">
                <a:solidFill>
                  <a:srgbClr val="1F1F1F"/>
                </a:solidFill>
                <a:effectLst/>
              </a:rPr>
              <a:t>Measuring LED L-I characteristics has minimal environmental impact.</a:t>
            </a:r>
          </a:p>
          <a:p>
            <a:pPr algn="just" rtl="0">
              <a:buFont typeface="Arial" panose="020B0604020202020204" pitchFamily="34" charset="0"/>
              <a:buChar char="•"/>
            </a:pPr>
            <a:r>
              <a:rPr lang="en-GB" dirty="0">
                <a:solidFill>
                  <a:srgbClr val="1F1F1F"/>
                </a:solidFill>
                <a:effectLst/>
              </a:rPr>
              <a:t>Main concern is the energy used during measurement.</a:t>
            </a:r>
          </a:p>
          <a:p>
            <a:pPr algn="just" rtl="0">
              <a:buFont typeface="Arial" panose="020B0604020202020204" pitchFamily="34" charset="0"/>
              <a:buChar char="•"/>
            </a:pPr>
            <a:r>
              <a:rPr lang="en-GB" dirty="0">
                <a:solidFill>
                  <a:srgbClr val="1F1F1F"/>
                </a:solidFill>
                <a:effectLst/>
              </a:rPr>
              <a:t>Use energy-efficient power supplies and minimize experiment duration to reduce energy consumption.</a:t>
            </a:r>
          </a:p>
          <a:p>
            <a:pPr marL="0" indent="0">
              <a:buNone/>
            </a:pPr>
            <a:endParaRPr lang="en-GB" dirty="0"/>
          </a:p>
        </p:txBody>
      </p:sp>
    </p:spTree>
    <p:extLst>
      <p:ext uri="{BB962C8B-B14F-4D97-AF65-F5344CB8AC3E}">
        <p14:creationId xmlns:p14="http://schemas.microsoft.com/office/powerpoint/2010/main" val="138443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a:xfrm>
            <a:off x="656948" y="459714"/>
            <a:ext cx="11014987" cy="729006"/>
          </a:xfrm>
        </p:spPr>
        <p:txBody>
          <a:bodyPr>
            <a:noAutofit/>
          </a:bodyPr>
          <a:lstStyle/>
          <a:p>
            <a:r>
              <a:rPr lang="en-GB" sz="3200" dirty="0"/>
              <a:t>5.2.2 Considerations to Safety Issues</a:t>
            </a:r>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lstStyle/>
          <a:p>
            <a:pPr algn="just" rtl="0">
              <a:buFont typeface="Arial" panose="020B0604020202020204" pitchFamily="34" charset="0"/>
              <a:buChar char="•"/>
            </a:pPr>
            <a:r>
              <a:rPr lang="en-GB" dirty="0">
                <a:solidFill>
                  <a:srgbClr val="1F1F1F"/>
                </a:solidFill>
                <a:effectLst/>
              </a:rPr>
              <a:t>Eye Safety:  Proper safety precautions are crucial to prevent eye damage. Safety must be followed during experimentation.</a:t>
            </a:r>
          </a:p>
          <a:p>
            <a:pPr algn="just" rtl="0">
              <a:buFont typeface="Arial" panose="020B0604020202020204" pitchFamily="34" charset="0"/>
              <a:buChar char="•"/>
            </a:pPr>
            <a:r>
              <a:rPr lang="en-GB" dirty="0">
                <a:solidFill>
                  <a:srgbClr val="1F1F1F"/>
                </a:solidFill>
                <a:effectLst/>
              </a:rPr>
              <a:t>Voltage source: Voltage source must be used carefully.</a:t>
            </a:r>
          </a:p>
          <a:p>
            <a:pPr marL="0" indent="0">
              <a:buNone/>
            </a:pPr>
            <a:endParaRPr lang="en-GB" dirty="0"/>
          </a:p>
          <a:p>
            <a:pPr marL="0" indent="0">
              <a:buNone/>
            </a:pPr>
            <a:r>
              <a:rPr lang="en-GB" dirty="0"/>
              <a:t>5.2.2  Considerations to Legal issues</a:t>
            </a:r>
          </a:p>
          <a:p>
            <a:pPr algn="just"/>
            <a:r>
              <a:rPr lang="en-GB" sz="1800" dirty="0">
                <a:effectLst/>
                <a:ea typeface="Times New Roman" panose="02020603050405020304" pitchFamily="18" charset="0"/>
              </a:rPr>
              <a:t>Product Liability: Manufacturers and researchers must ensure that LEDs meet quality standards. Any defects or failures could lead to product liability claims.</a:t>
            </a:r>
          </a:p>
          <a:p>
            <a:pPr algn="just"/>
            <a:r>
              <a:rPr lang="en-GB" sz="1800" dirty="0">
                <a:effectLst/>
                <a:ea typeface="Times New Roman" panose="02020603050405020304" pitchFamily="18" charset="0"/>
              </a:rPr>
              <a:t>Consumer Safety: LEDs used in commercial products (lighting, displays, etc.) must comply with safety regulations to prevent harm to consumers.</a:t>
            </a:r>
          </a:p>
          <a:p>
            <a:endParaRPr lang="en-US" sz="1800" b="1" dirty="0">
              <a:effectLst/>
              <a:latin typeface="Times New Roman" panose="02020603050405020304" pitchFamily="18" charset="0"/>
              <a:ea typeface="Times New Roman" panose="02020603050405020304" pitchFamily="18" charset="0"/>
            </a:endParaRP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106944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a:xfrm>
            <a:off x="1066800" y="459714"/>
            <a:ext cx="10058400" cy="729006"/>
          </a:xfrm>
        </p:spPr>
        <p:txBody>
          <a:bodyPr/>
          <a:lstStyle/>
          <a:p>
            <a:r>
              <a:rPr lang="en-BD" dirty="0"/>
              <a:t>Outline</a:t>
            </a:r>
          </a:p>
        </p:txBody>
      </p:sp>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a:xfrm>
            <a:off x="1066800" y="1493520"/>
            <a:ext cx="10058400" cy="4541520"/>
          </a:xfrm>
        </p:spPr>
        <p:txBody>
          <a:bodyPr/>
          <a:lstStyle/>
          <a:p>
            <a:r>
              <a:rPr lang="en-BD" dirty="0"/>
              <a:t>Summary</a:t>
            </a:r>
          </a:p>
          <a:p>
            <a:r>
              <a:rPr lang="en-US" dirty="0"/>
              <a:t>Introduction</a:t>
            </a:r>
            <a:endParaRPr lang="en-BD" dirty="0"/>
          </a:p>
          <a:p>
            <a:r>
              <a:rPr lang="en-US" dirty="0"/>
              <a:t>Design</a:t>
            </a:r>
            <a:endParaRPr lang="en-BD" dirty="0"/>
          </a:p>
          <a:p>
            <a:r>
              <a:rPr lang="en-US" dirty="0"/>
              <a:t>Implementation</a:t>
            </a:r>
            <a:endParaRPr lang="en-BD" dirty="0"/>
          </a:p>
          <a:p>
            <a:r>
              <a:rPr lang="en-US" dirty="0"/>
              <a:t>Analysis and Evaluation</a:t>
            </a:r>
            <a:endParaRPr lang="en-BD" dirty="0"/>
          </a:p>
          <a:p>
            <a:r>
              <a:rPr lang="en-US" dirty="0"/>
              <a:t>References</a:t>
            </a:r>
            <a:endParaRPr lang="en-BD" dirty="0"/>
          </a:p>
        </p:txBody>
      </p:sp>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Design of Experiment</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lstStyle/>
          <a:p>
            <a:r>
              <a:rPr lang="en-GB" sz="2800" b="1" dirty="0"/>
              <a:t>470ohm: </a:t>
            </a:r>
            <a:r>
              <a:rPr lang="en-GB" dirty="0"/>
              <a:t>Protects the circuit from damage by limiting current flow when the MOSFET is fully on.</a:t>
            </a:r>
          </a:p>
          <a:p>
            <a:r>
              <a:rPr lang="en-GB" dirty="0"/>
              <a:t>MOSFET acting like a short circuit in the on state could cause excessive current and damage components.</a:t>
            </a:r>
          </a:p>
          <a:p>
            <a:r>
              <a:rPr lang="en-US" sz="3200" b="1" dirty="0">
                <a:effectLst/>
                <a:ea typeface="Times New Roman" panose="02020603050405020304" pitchFamily="18" charset="0"/>
              </a:rPr>
              <a:t>120 ohm: </a:t>
            </a:r>
            <a:r>
              <a:rPr lang="en-US" dirty="0">
                <a:effectLst/>
                <a:ea typeface="Times New Roman" panose="02020603050405020304" pitchFamily="18" charset="0"/>
              </a:rPr>
              <a:t>We have used a small resistor (120ohm) between the LED light and the ground.</a:t>
            </a:r>
          </a:p>
          <a:p>
            <a:r>
              <a:rPr lang="en-US" dirty="0">
                <a:effectLst/>
                <a:ea typeface="Times New Roman" panose="02020603050405020304" pitchFamily="18" charset="0"/>
              </a:rPr>
              <a:t> Basically it will have a nonexistent effect on the current value and fix the suitable range for the Arduino</a:t>
            </a:r>
            <a:endParaRPr lang="en-GB" sz="3200" dirty="0"/>
          </a:p>
        </p:txBody>
      </p:sp>
    </p:spTree>
    <p:extLst>
      <p:ext uri="{BB962C8B-B14F-4D97-AF65-F5344CB8AC3E}">
        <p14:creationId xmlns:p14="http://schemas.microsoft.com/office/powerpoint/2010/main" val="4216238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Design of Experiment</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normAutofit/>
          </a:bodyPr>
          <a:lstStyle/>
          <a:p>
            <a:pPr algn="just"/>
            <a:r>
              <a:rPr lang="en-GB" sz="2800" b="1" dirty="0"/>
              <a:t>1kohm:</a:t>
            </a:r>
            <a:r>
              <a:rPr lang="en-GB" sz="2000" dirty="0"/>
              <a:t>The</a:t>
            </a:r>
            <a:r>
              <a:rPr lang="en-GB" sz="2000" b="1" dirty="0"/>
              <a:t> </a:t>
            </a:r>
            <a:r>
              <a:rPr lang="en-GB" sz="2000" dirty="0"/>
              <a:t>resistance of the LEDs varies depending on their </a:t>
            </a:r>
            <a:r>
              <a:rPr lang="en-GB" sz="2000" dirty="0" err="1"/>
              <a:t>color</a:t>
            </a:r>
            <a:r>
              <a:rPr lang="en-GB" sz="2000" dirty="0"/>
              <a:t> (red: 5k-60kΩ, green: 2k-35kΩ, blue: 1.5k-30kΩ).</a:t>
            </a:r>
          </a:p>
          <a:p>
            <a:pPr algn="just"/>
            <a:r>
              <a:rPr lang="en-GB" sz="2000" dirty="0"/>
              <a:t>A 1kohm resistor is chosen to ensure the voltage drop across it stays within the 0-5V range that the Arduino UNO can read.</a:t>
            </a:r>
          </a:p>
          <a:p>
            <a:pPr algn="just"/>
            <a:r>
              <a:rPr lang="en-GB" sz="2000" dirty="0"/>
              <a:t>This allows the Arduino to accurately sense changes in light intensity based on the voltage drop across the LDR.</a:t>
            </a:r>
            <a:endParaRPr lang="en-GB" sz="1800" dirty="0"/>
          </a:p>
          <a:p>
            <a:pPr algn="just"/>
            <a:r>
              <a:rPr lang="en-GB" b="1" dirty="0">
                <a:effectLst/>
                <a:ea typeface="Times New Roman" panose="02020603050405020304" pitchFamily="18" charset="0"/>
              </a:rPr>
              <a:t>LDR:</a:t>
            </a:r>
            <a:r>
              <a:rPr lang="en-GB" sz="1400" dirty="0">
                <a:effectLst/>
                <a:ea typeface="Times New Roman" panose="02020603050405020304" pitchFamily="18" charset="0"/>
              </a:rPr>
              <a:t> </a:t>
            </a:r>
            <a:r>
              <a:rPr lang="en-GB" sz="1800" dirty="0">
                <a:effectLst/>
                <a:ea typeface="Times New Roman" panose="02020603050405020304" pitchFamily="18" charset="0"/>
              </a:rPr>
              <a:t>We have our LDR model name such that in the dark setup, it shows a few </a:t>
            </a:r>
            <a:r>
              <a:rPr lang="en-GB" sz="1800" dirty="0" err="1">
                <a:effectLst/>
                <a:ea typeface="Times New Roman" panose="02020603050405020304" pitchFamily="18" charset="0"/>
              </a:rPr>
              <a:t>Mohm</a:t>
            </a:r>
            <a:r>
              <a:rPr lang="en-GB" sz="1800" dirty="0">
                <a:effectLst/>
                <a:ea typeface="Times New Roman" panose="02020603050405020304" pitchFamily="18" charset="0"/>
              </a:rPr>
              <a:t> resistance. And when we give light to it, it drops down to even 1kohm in our findings. Our choice is because of the wide resistance of the LDR to detect all the LED.</a:t>
            </a:r>
          </a:p>
          <a:p>
            <a:endParaRPr lang="en-GB" sz="3200" b="1" dirty="0">
              <a:effectLst/>
              <a:ea typeface="Times New Roman" panose="02020603050405020304" pitchFamily="18" charset="0"/>
            </a:endParaRPr>
          </a:p>
        </p:txBody>
      </p:sp>
    </p:spTree>
    <p:extLst>
      <p:ext uri="{BB962C8B-B14F-4D97-AF65-F5344CB8AC3E}">
        <p14:creationId xmlns:p14="http://schemas.microsoft.com/office/powerpoint/2010/main" val="811327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Result Analysis</a:t>
            </a:r>
            <a:endParaRPr lang="en-GB" dirty="0"/>
          </a:p>
        </p:txBody>
      </p:sp>
      <p:pic>
        <p:nvPicPr>
          <p:cNvPr id="9" name="Content Placeholder 8">
            <a:extLst>
              <a:ext uri="{FF2B5EF4-FFF2-40B4-BE49-F238E27FC236}">
                <a16:creationId xmlns:a16="http://schemas.microsoft.com/office/drawing/2014/main" id="{B9C10311-082D-4B30-89D3-5F60DF890F3B}"/>
              </a:ext>
            </a:extLst>
          </p:cNvPr>
          <p:cNvPicPr>
            <a:picLocks noGrp="1" noChangeAspect="1"/>
          </p:cNvPicPr>
          <p:nvPr>
            <p:ph idx="1"/>
          </p:nvPr>
        </p:nvPicPr>
        <p:blipFill>
          <a:blip r:embed="rId2"/>
          <a:stretch>
            <a:fillRect/>
          </a:stretch>
        </p:blipFill>
        <p:spPr>
          <a:xfrm>
            <a:off x="1980321" y="1696398"/>
            <a:ext cx="7561779" cy="3603571"/>
          </a:xfrm>
        </p:spPr>
      </p:pic>
    </p:spTree>
    <p:extLst>
      <p:ext uri="{BB962C8B-B14F-4D97-AF65-F5344CB8AC3E}">
        <p14:creationId xmlns:p14="http://schemas.microsoft.com/office/powerpoint/2010/main" val="156590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Result Analysis</a:t>
            </a:r>
            <a:endParaRPr lang="en-GB" dirty="0"/>
          </a:p>
        </p:txBody>
      </p:sp>
      <p:sp>
        <p:nvSpPr>
          <p:cNvPr id="8" name="Content Placeholder 7">
            <a:extLst>
              <a:ext uri="{FF2B5EF4-FFF2-40B4-BE49-F238E27FC236}">
                <a16:creationId xmlns:a16="http://schemas.microsoft.com/office/drawing/2014/main" id="{72C64191-AFD4-48C6-A929-3F35B51354AD}"/>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E624F207-4E93-46A6-A52A-95928BDA01BB}"/>
              </a:ext>
            </a:extLst>
          </p:cNvPr>
          <p:cNvPicPr>
            <a:picLocks noChangeAspect="1"/>
          </p:cNvPicPr>
          <p:nvPr/>
        </p:nvPicPr>
        <p:blipFill>
          <a:blip r:embed="rId2"/>
          <a:stretch>
            <a:fillRect/>
          </a:stretch>
        </p:blipFill>
        <p:spPr>
          <a:xfrm>
            <a:off x="1255669" y="1474471"/>
            <a:ext cx="8864873" cy="4302419"/>
          </a:xfrm>
          <a:prstGeom prst="rect">
            <a:avLst/>
          </a:prstGeom>
        </p:spPr>
      </p:pic>
    </p:spTree>
    <p:extLst>
      <p:ext uri="{BB962C8B-B14F-4D97-AF65-F5344CB8AC3E}">
        <p14:creationId xmlns:p14="http://schemas.microsoft.com/office/powerpoint/2010/main" val="56651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Result Analysis</a:t>
            </a:r>
            <a:endParaRPr lang="en-GB" dirty="0"/>
          </a:p>
        </p:txBody>
      </p:sp>
      <p:pic>
        <p:nvPicPr>
          <p:cNvPr id="13" name="Content Placeholder 12">
            <a:extLst>
              <a:ext uri="{FF2B5EF4-FFF2-40B4-BE49-F238E27FC236}">
                <a16:creationId xmlns:a16="http://schemas.microsoft.com/office/drawing/2014/main" id="{CF2B2F44-EB31-4BB0-A225-4640A3F1D21A}"/>
              </a:ext>
            </a:extLst>
          </p:cNvPr>
          <p:cNvPicPr>
            <a:picLocks noGrp="1" noChangeAspect="1"/>
          </p:cNvPicPr>
          <p:nvPr>
            <p:ph idx="1"/>
          </p:nvPr>
        </p:nvPicPr>
        <p:blipFill>
          <a:blip r:embed="rId2"/>
          <a:stretch>
            <a:fillRect/>
          </a:stretch>
        </p:blipFill>
        <p:spPr>
          <a:xfrm>
            <a:off x="1559649" y="1713506"/>
            <a:ext cx="9161165" cy="4154634"/>
          </a:xfrm>
        </p:spPr>
      </p:pic>
    </p:spTree>
    <p:extLst>
      <p:ext uri="{BB962C8B-B14F-4D97-AF65-F5344CB8AC3E}">
        <p14:creationId xmlns:p14="http://schemas.microsoft.com/office/powerpoint/2010/main" val="214637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Result Analysis</a:t>
            </a:r>
            <a:endParaRPr lang="en-GB" dirty="0"/>
          </a:p>
        </p:txBody>
      </p:sp>
      <p:sp>
        <p:nvSpPr>
          <p:cNvPr id="8" name="Content Placeholder 7">
            <a:extLst>
              <a:ext uri="{FF2B5EF4-FFF2-40B4-BE49-F238E27FC236}">
                <a16:creationId xmlns:a16="http://schemas.microsoft.com/office/drawing/2014/main" id="{B3DCA247-79D8-42BC-AE53-FBB0C1E69E20}"/>
              </a:ext>
            </a:extLst>
          </p:cNvPr>
          <p:cNvSpPr>
            <a:spLocks noGrp="1"/>
          </p:cNvSpPr>
          <p:nvPr>
            <p:ph idx="1"/>
          </p:nvPr>
        </p:nvSpPr>
        <p:spPr/>
        <p:txBody>
          <a:bodyPr/>
          <a:lstStyle/>
          <a:p>
            <a:r>
              <a:rPr lang="en-US" dirty="0"/>
              <a:t>Comparison between experimental data and lab data</a:t>
            </a:r>
          </a:p>
          <a:p>
            <a:endParaRPr lang="en-US" dirty="0"/>
          </a:p>
        </p:txBody>
      </p:sp>
      <p:pic>
        <p:nvPicPr>
          <p:cNvPr id="10" name="Picture 9">
            <a:extLst>
              <a:ext uri="{FF2B5EF4-FFF2-40B4-BE49-F238E27FC236}">
                <a16:creationId xmlns:a16="http://schemas.microsoft.com/office/drawing/2014/main" id="{E22D73E0-CB35-4DDB-AD22-343EFD2B0B46}"/>
              </a:ext>
            </a:extLst>
          </p:cNvPr>
          <p:cNvPicPr>
            <a:picLocks noChangeAspect="1"/>
          </p:cNvPicPr>
          <p:nvPr/>
        </p:nvPicPr>
        <p:blipFill>
          <a:blip r:embed="rId2"/>
          <a:stretch>
            <a:fillRect/>
          </a:stretch>
        </p:blipFill>
        <p:spPr>
          <a:xfrm>
            <a:off x="2482418" y="1973399"/>
            <a:ext cx="5550763" cy="4366441"/>
          </a:xfrm>
          <a:prstGeom prst="rect">
            <a:avLst/>
          </a:prstGeom>
        </p:spPr>
      </p:pic>
    </p:spTree>
    <p:extLst>
      <p:ext uri="{BB962C8B-B14F-4D97-AF65-F5344CB8AC3E}">
        <p14:creationId xmlns:p14="http://schemas.microsoft.com/office/powerpoint/2010/main" val="1487836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Result Analysis</a:t>
            </a:r>
            <a:endParaRPr lang="en-GB" dirty="0"/>
          </a:p>
        </p:txBody>
      </p:sp>
      <p:sp>
        <p:nvSpPr>
          <p:cNvPr id="8" name="Content Placeholder 7">
            <a:extLst>
              <a:ext uri="{FF2B5EF4-FFF2-40B4-BE49-F238E27FC236}">
                <a16:creationId xmlns:a16="http://schemas.microsoft.com/office/drawing/2014/main" id="{B3DCA247-79D8-42BC-AE53-FBB0C1E69E20}"/>
              </a:ext>
            </a:extLst>
          </p:cNvPr>
          <p:cNvSpPr>
            <a:spLocks noGrp="1"/>
          </p:cNvSpPr>
          <p:nvPr>
            <p:ph idx="1"/>
          </p:nvPr>
        </p:nvSpPr>
        <p:spPr/>
        <p:txBody>
          <a:bodyPr/>
          <a:lstStyle/>
          <a:p>
            <a:r>
              <a:rPr lang="en-US" dirty="0"/>
              <a:t>Comparison between experimental data and lab data</a:t>
            </a:r>
          </a:p>
          <a:p>
            <a:endParaRPr lang="en-US" dirty="0"/>
          </a:p>
        </p:txBody>
      </p:sp>
      <p:pic>
        <p:nvPicPr>
          <p:cNvPr id="9" name="Picture 8">
            <a:extLst>
              <a:ext uri="{FF2B5EF4-FFF2-40B4-BE49-F238E27FC236}">
                <a16:creationId xmlns:a16="http://schemas.microsoft.com/office/drawing/2014/main" id="{D420A5EC-8813-4C68-807A-3D7DFB3D2CBB}"/>
              </a:ext>
            </a:extLst>
          </p:cNvPr>
          <p:cNvPicPr>
            <a:picLocks noChangeAspect="1"/>
          </p:cNvPicPr>
          <p:nvPr/>
        </p:nvPicPr>
        <p:blipFill>
          <a:blip r:embed="rId2"/>
          <a:stretch>
            <a:fillRect/>
          </a:stretch>
        </p:blipFill>
        <p:spPr>
          <a:xfrm>
            <a:off x="2289143" y="2011680"/>
            <a:ext cx="5975967" cy="4261930"/>
          </a:xfrm>
          <a:prstGeom prst="rect">
            <a:avLst/>
          </a:prstGeom>
        </p:spPr>
      </p:pic>
    </p:spTree>
    <p:extLst>
      <p:ext uri="{BB962C8B-B14F-4D97-AF65-F5344CB8AC3E}">
        <p14:creationId xmlns:p14="http://schemas.microsoft.com/office/powerpoint/2010/main" val="3868980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Result Analysis</a:t>
            </a:r>
            <a:endParaRPr lang="en-GB" dirty="0"/>
          </a:p>
        </p:txBody>
      </p:sp>
      <p:sp>
        <p:nvSpPr>
          <p:cNvPr id="8" name="Content Placeholder 7">
            <a:extLst>
              <a:ext uri="{FF2B5EF4-FFF2-40B4-BE49-F238E27FC236}">
                <a16:creationId xmlns:a16="http://schemas.microsoft.com/office/drawing/2014/main" id="{B3DCA247-79D8-42BC-AE53-FBB0C1E69E20}"/>
              </a:ext>
            </a:extLst>
          </p:cNvPr>
          <p:cNvSpPr>
            <a:spLocks noGrp="1"/>
          </p:cNvSpPr>
          <p:nvPr>
            <p:ph idx="1"/>
          </p:nvPr>
        </p:nvSpPr>
        <p:spPr/>
        <p:txBody>
          <a:bodyPr/>
          <a:lstStyle/>
          <a:p>
            <a:r>
              <a:rPr lang="en-US" dirty="0"/>
              <a:t>Comparison between experimental data and lab data</a:t>
            </a:r>
          </a:p>
          <a:p>
            <a:endParaRPr lang="en-US" dirty="0"/>
          </a:p>
        </p:txBody>
      </p:sp>
      <p:pic>
        <p:nvPicPr>
          <p:cNvPr id="10" name="Picture 9">
            <a:extLst>
              <a:ext uri="{FF2B5EF4-FFF2-40B4-BE49-F238E27FC236}">
                <a16:creationId xmlns:a16="http://schemas.microsoft.com/office/drawing/2014/main" id="{9F157C7F-5674-4E3C-9804-B1640E6A7E4C}"/>
              </a:ext>
            </a:extLst>
          </p:cNvPr>
          <p:cNvPicPr>
            <a:picLocks noChangeAspect="1"/>
          </p:cNvPicPr>
          <p:nvPr/>
        </p:nvPicPr>
        <p:blipFill>
          <a:blip r:embed="rId2"/>
          <a:stretch>
            <a:fillRect/>
          </a:stretch>
        </p:blipFill>
        <p:spPr>
          <a:xfrm>
            <a:off x="2153113" y="2025492"/>
            <a:ext cx="5481684" cy="4372794"/>
          </a:xfrm>
          <a:prstGeom prst="rect">
            <a:avLst/>
          </a:prstGeom>
        </p:spPr>
      </p:pic>
    </p:spTree>
    <p:extLst>
      <p:ext uri="{BB962C8B-B14F-4D97-AF65-F5344CB8AC3E}">
        <p14:creationId xmlns:p14="http://schemas.microsoft.com/office/powerpoint/2010/main" val="1018222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C672-E565-34D9-BD41-B504F1B7D6BA}"/>
              </a:ext>
            </a:extLst>
          </p:cNvPr>
          <p:cNvSpPr>
            <a:spLocks noGrp="1"/>
          </p:cNvSpPr>
          <p:nvPr>
            <p:ph type="title"/>
          </p:nvPr>
        </p:nvSpPr>
        <p:spPr/>
        <p:txBody>
          <a:bodyPr>
            <a:normAutofit/>
          </a:bodyPr>
          <a:lstStyle/>
          <a:p>
            <a:r>
              <a:rPr lang="en-US" sz="4400" dirty="0"/>
              <a:t>5.4 </a:t>
            </a:r>
            <a:r>
              <a:rPr lang="en-GB" sz="4400" dirty="0"/>
              <a:t>Limitations of Tools (PO(e))</a:t>
            </a:r>
            <a:endParaRPr lang="en-GB" dirty="0"/>
          </a:p>
        </p:txBody>
      </p:sp>
      <p:sp>
        <p:nvSpPr>
          <p:cNvPr id="3" name="Content Placeholder 2">
            <a:extLst>
              <a:ext uri="{FF2B5EF4-FFF2-40B4-BE49-F238E27FC236}">
                <a16:creationId xmlns:a16="http://schemas.microsoft.com/office/drawing/2014/main" id="{624FE627-4B30-BCAF-2060-4ABCF5611A36}"/>
              </a:ext>
            </a:extLst>
          </p:cNvPr>
          <p:cNvSpPr>
            <a:spLocks noGrp="1"/>
          </p:cNvSpPr>
          <p:nvPr>
            <p:ph idx="1"/>
          </p:nvPr>
        </p:nvSpPr>
        <p:spPr/>
        <p:txBody>
          <a:bodyPr/>
          <a:lstStyle/>
          <a:p>
            <a:r>
              <a:rPr lang="en-GB" dirty="0"/>
              <a:t>1. There was a problem encountered in Arduino </a:t>
            </a:r>
            <a:r>
              <a:rPr lang="en-GB" dirty="0" err="1"/>
              <a:t>analog</a:t>
            </a:r>
            <a:r>
              <a:rPr lang="en-GB" dirty="0"/>
              <a:t> sensing.</a:t>
            </a:r>
          </a:p>
          <a:p>
            <a:endParaRPr lang="en-GB" dirty="0"/>
          </a:p>
          <a:p>
            <a:r>
              <a:rPr lang="en-GB" dirty="0"/>
              <a:t> 2.  Arduino was needed. 2. LDR responsivity was an issue to handle. </a:t>
            </a:r>
          </a:p>
          <a:p>
            <a:endParaRPr lang="en-GB" dirty="0"/>
          </a:p>
          <a:p>
            <a:r>
              <a:rPr lang="en-GB" dirty="0"/>
              <a:t>3.   Orientation of LED and LDR. </a:t>
            </a:r>
          </a:p>
        </p:txBody>
      </p:sp>
    </p:spTree>
    <p:extLst>
      <p:ext uri="{BB962C8B-B14F-4D97-AF65-F5344CB8AC3E}">
        <p14:creationId xmlns:p14="http://schemas.microsoft.com/office/powerpoint/2010/main" val="921317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0AC-A28B-BFBC-FBA4-9DE600AE3A7D}"/>
              </a:ext>
            </a:extLst>
          </p:cNvPr>
          <p:cNvSpPr>
            <a:spLocks noGrp="1"/>
          </p:cNvSpPr>
          <p:nvPr>
            <p:ph type="title"/>
          </p:nvPr>
        </p:nvSpPr>
        <p:spPr/>
        <p:txBody>
          <a:bodyPr>
            <a:noAutofit/>
          </a:bodyPr>
          <a:lstStyle/>
          <a:p>
            <a:r>
              <a:rPr lang="en-GB" sz="3600" dirty="0"/>
              <a:t>6.1 Individual Contribution of Each Member</a:t>
            </a:r>
          </a:p>
        </p:txBody>
      </p:sp>
      <p:sp>
        <p:nvSpPr>
          <p:cNvPr id="3" name="Content Placeholder 2">
            <a:extLst>
              <a:ext uri="{FF2B5EF4-FFF2-40B4-BE49-F238E27FC236}">
                <a16:creationId xmlns:a16="http://schemas.microsoft.com/office/drawing/2014/main" id="{8ADF71AF-DB81-A1C1-3DD7-359C91B48405}"/>
              </a:ext>
            </a:extLst>
          </p:cNvPr>
          <p:cNvSpPr>
            <a:spLocks noGrp="1"/>
          </p:cNvSpPr>
          <p:nvPr>
            <p:ph idx="1"/>
          </p:nvPr>
        </p:nvSpPr>
        <p:spPr/>
        <p:txBody>
          <a:bodyPr>
            <a:normAutofit/>
          </a:bodyPr>
          <a:lstStyle/>
          <a:p>
            <a:pPr marL="0" indent="0">
              <a:buNone/>
            </a:pPr>
            <a:endParaRPr lang="en-GB" sz="2800" dirty="0"/>
          </a:p>
        </p:txBody>
      </p:sp>
      <p:sp>
        <p:nvSpPr>
          <p:cNvPr id="7" name="TextBox 6">
            <a:extLst>
              <a:ext uri="{FF2B5EF4-FFF2-40B4-BE49-F238E27FC236}">
                <a16:creationId xmlns:a16="http://schemas.microsoft.com/office/drawing/2014/main" id="{67C5014D-E724-98D1-08B1-D54FCF40FA6F}"/>
              </a:ext>
            </a:extLst>
          </p:cNvPr>
          <p:cNvSpPr txBox="1"/>
          <p:nvPr/>
        </p:nvSpPr>
        <p:spPr>
          <a:xfrm>
            <a:off x="9459470" y="6470825"/>
            <a:ext cx="2212465"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1706XXX</a:t>
            </a:r>
            <a:endParaRPr lang="en-GB" i="1" dirty="0">
              <a:solidFill>
                <a:srgbClr val="FFFF00"/>
              </a:solidFill>
              <a:latin typeface="Arial Narrow" panose="020B0606020202030204" pitchFamily="34" charset="0"/>
            </a:endParaRPr>
          </a:p>
        </p:txBody>
      </p:sp>
      <p:pic>
        <p:nvPicPr>
          <p:cNvPr id="10" name="Picture 9">
            <a:extLst>
              <a:ext uri="{FF2B5EF4-FFF2-40B4-BE49-F238E27FC236}">
                <a16:creationId xmlns:a16="http://schemas.microsoft.com/office/drawing/2014/main" id="{8F957561-BD4D-4743-9E37-C9B9CDB82485}"/>
              </a:ext>
            </a:extLst>
          </p:cNvPr>
          <p:cNvPicPr>
            <a:picLocks noChangeAspect="1"/>
          </p:cNvPicPr>
          <p:nvPr/>
        </p:nvPicPr>
        <p:blipFill>
          <a:blip r:embed="rId2"/>
          <a:stretch>
            <a:fillRect/>
          </a:stretch>
        </p:blipFill>
        <p:spPr>
          <a:xfrm>
            <a:off x="1606581" y="2397201"/>
            <a:ext cx="8020050" cy="3324225"/>
          </a:xfrm>
          <a:prstGeom prst="rect">
            <a:avLst/>
          </a:prstGeom>
        </p:spPr>
      </p:pic>
    </p:spTree>
    <p:extLst>
      <p:ext uri="{BB962C8B-B14F-4D97-AF65-F5344CB8AC3E}">
        <p14:creationId xmlns:p14="http://schemas.microsoft.com/office/powerpoint/2010/main" val="2408797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1. Summary / Abstract</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a:lstStyle/>
          <a:p>
            <a:pPr algn="just"/>
            <a:r>
              <a:rPr lang="en-GB" dirty="0"/>
              <a:t>Experiment to understand how voltage applied to an LED affects emitted light (current).</a:t>
            </a:r>
          </a:p>
          <a:p>
            <a:pPr algn="just"/>
            <a:r>
              <a:rPr lang="en-GB" dirty="0"/>
              <a:t>Uses Arduino to control voltage and measure current.</a:t>
            </a:r>
          </a:p>
          <a:p>
            <a:pPr algn="just"/>
            <a:r>
              <a:rPr lang="en-GB" dirty="0"/>
              <a:t>Analyses LED limitations: voltage for light emission and safe current level.</a:t>
            </a:r>
          </a:p>
          <a:p>
            <a:pPr algn="just"/>
            <a:r>
              <a:rPr lang="en-GB" dirty="0"/>
              <a:t>Creates an L-I curve (current vs voltage) for further LED behaviour analysis.</a:t>
            </a:r>
            <a:r>
              <a:rPr lang="en-BD" dirty="0"/>
              <a:t>. </a:t>
            </a:r>
          </a:p>
        </p:txBody>
      </p:sp>
    </p:spTree>
    <p:extLst>
      <p:ext uri="{BB962C8B-B14F-4D97-AF65-F5344CB8AC3E}">
        <p14:creationId xmlns:p14="http://schemas.microsoft.com/office/powerpoint/2010/main" val="227855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E142-B5BC-53DC-E18D-F905E8753116}"/>
              </a:ext>
            </a:extLst>
          </p:cNvPr>
          <p:cNvSpPr>
            <a:spLocks noGrp="1"/>
          </p:cNvSpPr>
          <p:nvPr>
            <p:ph type="title"/>
          </p:nvPr>
        </p:nvSpPr>
        <p:spPr>
          <a:xfrm>
            <a:off x="1066800" y="459714"/>
            <a:ext cx="10501086" cy="729006"/>
          </a:xfrm>
        </p:spPr>
        <p:txBody>
          <a:bodyPr>
            <a:noAutofit/>
          </a:bodyPr>
          <a:lstStyle/>
          <a:p>
            <a:r>
              <a:rPr lang="en-GB" sz="3600" dirty="0"/>
              <a:t>8. Project Management and Cost Analysis (PO(k))</a:t>
            </a:r>
          </a:p>
        </p:txBody>
      </p:sp>
      <p:sp>
        <p:nvSpPr>
          <p:cNvPr id="3" name="Content Placeholder 2">
            <a:extLst>
              <a:ext uri="{FF2B5EF4-FFF2-40B4-BE49-F238E27FC236}">
                <a16:creationId xmlns:a16="http://schemas.microsoft.com/office/drawing/2014/main" id="{8641BF15-8FBB-ACD0-428B-4F211184E55B}"/>
              </a:ext>
            </a:extLst>
          </p:cNvPr>
          <p:cNvSpPr>
            <a:spLocks noGrp="1"/>
          </p:cNvSpPr>
          <p:nvPr>
            <p:ph idx="1"/>
          </p:nvPr>
        </p:nvSpPr>
        <p:spPr/>
        <p:txBody>
          <a:bodyPr>
            <a:normAutofit/>
          </a:bodyPr>
          <a:lstStyle/>
          <a:p>
            <a:pPr marL="742950" lvl="1" indent="-285750">
              <a:lnSpc>
                <a:spcPct val="107000"/>
              </a:lnSpc>
              <a:spcBef>
                <a:spcPts val="1800"/>
              </a:spcBef>
              <a:spcAft>
                <a:spcPts val="1200"/>
              </a:spcAft>
              <a:buFont typeface="+mj-lt"/>
              <a:buAutoNum type="arabicPeriod"/>
            </a:pPr>
            <a:r>
              <a:rPr lang="en-GB" sz="1800" b="1"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Bill of Materials</a:t>
            </a:r>
          </a:p>
          <a:p>
            <a:pPr marL="742950" lvl="1" indent="-285750">
              <a:lnSpc>
                <a:spcPct val="107000"/>
              </a:lnSpc>
              <a:spcBef>
                <a:spcPts val="1800"/>
              </a:spcBef>
              <a:spcAft>
                <a:spcPts val="1200"/>
              </a:spcAft>
              <a:buFont typeface="+mj-lt"/>
              <a:buAutoNum type="arabicPeriod"/>
            </a:pPr>
            <a:endParaRPr lang="en-US" sz="1800" b="1" dirty="0">
              <a:latin typeface="Times New Roman" panose="02020603050405020304" pitchFamily="18" charset="0"/>
              <a:ea typeface="Times New Roman" panose="02020603050405020304" pitchFamily="18" charset="0"/>
            </a:endParaRPr>
          </a:p>
          <a:p>
            <a:pPr marL="742950" lvl="1" indent="-285750">
              <a:lnSpc>
                <a:spcPct val="107000"/>
              </a:lnSpc>
              <a:spcBef>
                <a:spcPts val="1800"/>
              </a:spcBef>
              <a:spcAft>
                <a:spcPts val="1200"/>
              </a:spcAft>
              <a:buFont typeface="+mj-lt"/>
              <a:buAutoNum type="arabicPeriod"/>
            </a:pPr>
            <a:endParaRPr lang="en-US" sz="1800" b="1" dirty="0">
              <a:effectLst/>
              <a:latin typeface="Times New Roman" panose="02020603050405020304" pitchFamily="18" charset="0"/>
              <a:ea typeface="Times New Roman" panose="02020603050405020304" pitchFamily="18" charset="0"/>
            </a:endParaRPr>
          </a:p>
          <a:p>
            <a:pPr lvl="1" indent="0">
              <a:lnSpc>
                <a:spcPct val="107000"/>
              </a:lnSpc>
              <a:spcBef>
                <a:spcPts val="1800"/>
              </a:spcBef>
              <a:spcAft>
                <a:spcPts val="1200"/>
              </a:spcAft>
              <a:buNone/>
            </a:pPr>
            <a:endParaRPr lang="en-US" sz="1800" b="1" dirty="0">
              <a:effectLst/>
              <a:latin typeface="Times New Roman" panose="02020603050405020304" pitchFamily="18" charset="0"/>
              <a:ea typeface="Times New Roman" panose="02020603050405020304" pitchFamily="18" charset="0"/>
            </a:endParaRPr>
          </a:p>
          <a:p>
            <a:pPr lvl="1" indent="0">
              <a:lnSpc>
                <a:spcPct val="107000"/>
              </a:lnSpc>
              <a:spcBef>
                <a:spcPts val="1800"/>
              </a:spcBef>
              <a:spcAft>
                <a:spcPts val="1200"/>
              </a:spcAft>
              <a:buNone/>
            </a:pPr>
            <a:r>
              <a:rPr lang="en-US" sz="1800" b="1" dirty="0">
                <a:effectLst/>
                <a:latin typeface="Times New Roman" panose="02020603050405020304" pitchFamily="18" charset="0"/>
                <a:ea typeface="Times New Roman" panose="02020603050405020304" pitchFamily="18" charset="0"/>
              </a:rPr>
              <a:t>Calculation of Per Unit Cost of Prototype</a:t>
            </a:r>
            <a:endParaRPr lang="en-GB" sz="1800" b="1" dirty="0">
              <a:effectLst/>
              <a:latin typeface="Times New Roman" panose="02020603050405020304" pitchFamily="18" charset="0"/>
              <a:ea typeface="Times New Roman" panose="02020603050405020304" pitchFamily="18" charset="0"/>
            </a:endParaRPr>
          </a:p>
          <a:p>
            <a:pPr marL="0" indent="0">
              <a:buNone/>
            </a:pPr>
            <a:r>
              <a:rPr lang="en-GB" sz="2000" dirty="0"/>
              <a:t>		Total Cost – 2000 Tk by rounding</a:t>
            </a:r>
            <a:endParaRPr lang="en-GB" sz="2800" dirty="0"/>
          </a:p>
        </p:txBody>
      </p:sp>
      <p:pic>
        <p:nvPicPr>
          <p:cNvPr id="8" name="Picture 7">
            <a:extLst>
              <a:ext uri="{FF2B5EF4-FFF2-40B4-BE49-F238E27FC236}">
                <a16:creationId xmlns:a16="http://schemas.microsoft.com/office/drawing/2014/main" id="{C40EB8E2-0AD2-4A39-B782-F209A03C86D9}"/>
              </a:ext>
            </a:extLst>
          </p:cNvPr>
          <p:cNvPicPr>
            <a:picLocks noChangeAspect="1"/>
          </p:cNvPicPr>
          <p:nvPr/>
        </p:nvPicPr>
        <p:blipFill>
          <a:blip r:embed="rId2"/>
          <a:stretch>
            <a:fillRect/>
          </a:stretch>
        </p:blipFill>
        <p:spPr>
          <a:xfrm>
            <a:off x="3915283" y="1965015"/>
            <a:ext cx="4536259" cy="2206829"/>
          </a:xfrm>
          <a:prstGeom prst="rect">
            <a:avLst/>
          </a:prstGeom>
        </p:spPr>
      </p:pic>
    </p:spTree>
    <p:extLst>
      <p:ext uri="{BB962C8B-B14F-4D97-AF65-F5344CB8AC3E}">
        <p14:creationId xmlns:p14="http://schemas.microsoft.com/office/powerpoint/2010/main" val="2445718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A970AF-0274-4A16-916B-0034B7B2AC36}"/>
              </a:ext>
            </a:extLst>
          </p:cNvPr>
          <p:cNvPicPr>
            <a:picLocks noChangeAspect="1"/>
          </p:cNvPicPr>
          <p:nvPr/>
        </p:nvPicPr>
        <p:blipFill>
          <a:blip r:embed="rId2"/>
          <a:stretch>
            <a:fillRect/>
          </a:stretch>
        </p:blipFill>
        <p:spPr>
          <a:xfrm>
            <a:off x="363984" y="435006"/>
            <a:ext cx="9057483" cy="3780876"/>
          </a:xfrm>
          <a:prstGeom prst="rect">
            <a:avLst/>
          </a:prstGeom>
        </p:spPr>
      </p:pic>
    </p:spTree>
    <p:extLst>
      <p:ext uri="{BB962C8B-B14F-4D97-AF65-F5344CB8AC3E}">
        <p14:creationId xmlns:p14="http://schemas.microsoft.com/office/powerpoint/2010/main" val="3674043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1F20D0-2D85-432A-B44E-E0BAFFECCDC5}"/>
              </a:ext>
            </a:extLst>
          </p:cNvPr>
          <p:cNvPicPr>
            <a:picLocks noChangeAspect="1"/>
          </p:cNvPicPr>
          <p:nvPr/>
        </p:nvPicPr>
        <p:blipFill>
          <a:blip r:embed="rId2"/>
          <a:stretch>
            <a:fillRect/>
          </a:stretch>
        </p:blipFill>
        <p:spPr>
          <a:xfrm>
            <a:off x="370924" y="675390"/>
            <a:ext cx="11022086" cy="5507219"/>
          </a:xfrm>
          <a:prstGeom prst="rect">
            <a:avLst/>
          </a:prstGeom>
        </p:spPr>
      </p:pic>
    </p:spTree>
    <p:extLst>
      <p:ext uri="{BB962C8B-B14F-4D97-AF65-F5344CB8AC3E}">
        <p14:creationId xmlns:p14="http://schemas.microsoft.com/office/powerpoint/2010/main" val="3005554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p:txBody>
          <a:bodyPr/>
          <a:lstStyle/>
          <a:p>
            <a:r>
              <a:rPr lang="en-US" dirty="0"/>
              <a:t>2. Introduction</a:t>
            </a:r>
            <a:endParaRPr lang="en-BD" dirty="0"/>
          </a:p>
        </p:txBody>
      </p:sp>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p:txBody>
          <a:bodyPr/>
          <a:lstStyle/>
          <a:p>
            <a:pPr algn="just"/>
            <a:r>
              <a:rPr lang="en-GB" dirty="0"/>
              <a:t>LEDs are widely used for their efficiency and lifespan, but understanding their current vs voltage (L-I) behaviour is key.</a:t>
            </a:r>
          </a:p>
          <a:p>
            <a:pPr algn="just"/>
            <a:r>
              <a:rPr lang="en-GB" dirty="0"/>
              <a:t>This experiment builds a circuit to measure L-I using common components.</a:t>
            </a:r>
          </a:p>
          <a:p>
            <a:pPr algn="just"/>
            <a:r>
              <a:rPr lang="en-GB" dirty="0"/>
              <a:t>We'll map the L-I curve by varying voltage and measuring current.</a:t>
            </a:r>
          </a:p>
          <a:p>
            <a:pPr algn="just"/>
            <a:r>
              <a:rPr lang="en-GB" dirty="0"/>
              <a:t>The experiment will identify the forward voltage (light emission threshold) and maximum safe current.</a:t>
            </a:r>
          </a:p>
          <a:p>
            <a:pPr algn="just"/>
            <a:r>
              <a:rPr lang="en-GB" dirty="0"/>
              <a:t>This helps us understand how LEDs work and use them effectively.</a:t>
            </a:r>
            <a:endParaRPr lang="en-BD" dirty="0"/>
          </a:p>
        </p:txBody>
      </p:sp>
    </p:spTree>
    <p:extLst>
      <p:ext uri="{BB962C8B-B14F-4D97-AF65-F5344CB8AC3E}">
        <p14:creationId xmlns:p14="http://schemas.microsoft.com/office/powerpoint/2010/main" val="298469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fontScale="90000"/>
          </a:bodyPr>
          <a:lstStyle/>
          <a:p>
            <a:r>
              <a:rPr lang="en-US" dirty="0"/>
              <a:t>3.1 Design: </a:t>
            </a:r>
            <a:r>
              <a:rPr lang="en-GB" dirty="0"/>
              <a:t>Problem Formulation (PO(b))</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800" y="2002972"/>
            <a:ext cx="10058400" cy="4032068"/>
          </a:xfrm>
        </p:spPr>
        <p:txBody>
          <a:bodyPr/>
          <a:lstStyle/>
          <a:p>
            <a:pPr algn="just"/>
            <a:r>
              <a:rPr lang="en-GB" dirty="0"/>
              <a:t>This experiment builds an automated system to measure LED properties.</a:t>
            </a:r>
          </a:p>
          <a:p>
            <a:pPr algn="just"/>
            <a:r>
              <a:rPr lang="en-GB" dirty="0"/>
              <a:t>It measures both electrical behaviour (I-V curve) and light output (L-I curve).</a:t>
            </a:r>
          </a:p>
          <a:p>
            <a:pPr algn="just"/>
            <a:r>
              <a:rPr lang="en-GB" dirty="0"/>
              <a:t>This avoids needing a separate light measuring device.</a:t>
            </a:r>
          </a:p>
          <a:p>
            <a:pPr algn="just"/>
            <a:r>
              <a:rPr lang="en-GB" dirty="0"/>
              <a:t>Initial calibration with a real light meter is needed for accurate results.</a:t>
            </a:r>
            <a:endParaRPr lang="en-BD" dirty="0"/>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3600" b="1" dirty="0"/>
              <a:t>3.1.1 Identification of Scope</a:t>
            </a:r>
          </a:p>
        </p:txBody>
      </p:sp>
    </p:spTree>
    <p:extLst>
      <p:ext uri="{BB962C8B-B14F-4D97-AF65-F5344CB8AC3E}">
        <p14:creationId xmlns:p14="http://schemas.microsoft.com/office/powerpoint/2010/main" val="3175869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fontScale="90000"/>
          </a:bodyPr>
          <a:lstStyle/>
          <a:p>
            <a:r>
              <a:rPr lang="en-US" dirty="0"/>
              <a:t>3.1 Design: </a:t>
            </a:r>
            <a:r>
              <a:rPr lang="en-GB" dirty="0"/>
              <a:t>Problem Formulation (PO(b))</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800" y="2002972"/>
            <a:ext cx="10058400" cy="4032068"/>
          </a:xfrm>
        </p:spPr>
        <p:txBody>
          <a:bodyPr/>
          <a:lstStyle/>
          <a:p>
            <a:pPr algn="just"/>
            <a:r>
              <a:rPr lang="en-GB" dirty="0"/>
              <a:t>Threshold voltage: minimum voltage to turn on an LED for noticeable light.</a:t>
            </a:r>
          </a:p>
          <a:p>
            <a:pPr algn="just"/>
            <a:r>
              <a:rPr lang="en-GB" dirty="0"/>
              <a:t>  Varies by LED colour due to material differences.</a:t>
            </a:r>
          </a:p>
          <a:p>
            <a:pPr algn="just"/>
            <a:r>
              <a:rPr lang="en-GB" dirty="0"/>
              <a:t>    Red LEDs: 1.7-2.0 volts</a:t>
            </a:r>
          </a:p>
          <a:p>
            <a:pPr algn="just"/>
            <a:r>
              <a:rPr lang="en-GB" dirty="0"/>
              <a:t>    Green LEDs: 2.9-3.1 volts</a:t>
            </a:r>
          </a:p>
          <a:p>
            <a:pPr algn="just"/>
            <a:r>
              <a:rPr lang="en-GB" dirty="0"/>
              <a:t>    Blue LEDs: 3.0-3.3 volts (higher energy needed for blue light)</a:t>
            </a:r>
          </a:p>
          <a:p>
            <a:pPr algn="just"/>
            <a:r>
              <a:rPr lang="en-GB" dirty="0"/>
              <a:t>  Specific voltage may vary by manufacturer and model.</a:t>
            </a:r>
            <a:endParaRPr lang="en-BD" dirty="0"/>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3600" b="1" dirty="0"/>
              <a:t>3.1.2 Literature Review</a:t>
            </a:r>
          </a:p>
        </p:txBody>
      </p:sp>
    </p:spTree>
    <p:extLst>
      <p:ext uri="{BB962C8B-B14F-4D97-AF65-F5344CB8AC3E}">
        <p14:creationId xmlns:p14="http://schemas.microsoft.com/office/powerpoint/2010/main" val="250576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normAutofit fontScale="90000"/>
          </a:bodyPr>
          <a:lstStyle/>
          <a:p>
            <a:r>
              <a:rPr lang="en-US" dirty="0"/>
              <a:t>3.1 Design: </a:t>
            </a:r>
            <a:r>
              <a:rPr lang="en-GB" dirty="0"/>
              <a:t>Problem Formulation (PO(b))</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1066800" y="2002972"/>
            <a:ext cx="10058400" cy="4032068"/>
          </a:xfrm>
        </p:spPr>
        <p:txBody>
          <a:bodyPr/>
          <a:lstStyle/>
          <a:p>
            <a:pPr algn="just"/>
            <a:r>
              <a:rPr lang="en-GB" dirty="0"/>
              <a:t>The main obstacle was how to design a circuit that can generate an output parameter that can be used to measure the current and output power of the LED that is taken for test by the circuit prototype</a:t>
            </a:r>
            <a:endParaRPr lang="en-BD" dirty="0"/>
          </a:p>
        </p:txBody>
      </p:sp>
      <p:sp>
        <p:nvSpPr>
          <p:cNvPr id="12" name="Title 1">
            <a:extLst>
              <a:ext uri="{FF2B5EF4-FFF2-40B4-BE49-F238E27FC236}">
                <a16:creationId xmlns:a16="http://schemas.microsoft.com/office/drawing/2014/main" id="{A8F085C8-BD3D-5640-EC75-0BCC5129C060}"/>
              </a:ext>
            </a:extLst>
          </p:cNvPr>
          <p:cNvSpPr txBox="1">
            <a:spLocks/>
          </p:cNvSpPr>
          <p:nvPr/>
        </p:nvSpPr>
        <p:spPr>
          <a:xfrm>
            <a:off x="1066800" y="1057516"/>
            <a:ext cx="10058400" cy="729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GB" sz="3600" b="1" dirty="0"/>
              <a:t>3.1.3 Formulation of Problem</a:t>
            </a:r>
          </a:p>
        </p:txBody>
      </p:sp>
    </p:spTree>
    <p:extLst>
      <p:ext uri="{BB962C8B-B14F-4D97-AF65-F5344CB8AC3E}">
        <p14:creationId xmlns:p14="http://schemas.microsoft.com/office/powerpoint/2010/main" val="1001687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3.3 Design: Circuit Diagram</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r>
              <a:rPr lang="en-US" dirty="0"/>
              <a:t>Circuit diagram of project</a:t>
            </a:r>
            <a:endParaRPr lang="en-BD" dirty="0"/>
          </a:p>
        </p:txBody>
      </p:sp>
      <p:pic>
        <p:nvPicPr>
          <p:cNvPr id="11" name="Picture 10">
            <a:extLst>
              <a:ext uri="{FF2B5EF4-FFF2-40B4-BE49-F238E27FC236}">
                <a16:creationId xmlns:a16="http://schemas.microsoft.com/office/drawing/2014/main" id="{61ABD6EE-8B7A-4E86-86D2-F6DA493CA9B6}"/>
              </a:ext>
            </a:extLst>
          </p:cNvPr>
          <p:cNvPicPr/>
          <p:nvPr/>
        </p:nvPicPr>
        <p:blipFill>
          <a:blip r:embed="rId2"/>
          <a:stretch>
            <a:fillRect/>
          </a:stretch>
        </p:blipFill>
        <p:spPr>
          <a:xfrm>
            <a:off x="1677880" y="2219417"/>
            <a:ext cx="8265110" cy="3684233"/>
          </a:xfrm>
          <a:prstGeom prst="rect">
            <a:avLst/>
          </a:prstGeom>
        </p:spPr>
      </p:pic>
    </p:spTree>
    <p:extLst>
      <p:ext uri="{BB962C8B-B14F-4D97-AF65-F5344CB8AC3E}">
        <p14:creationId xmlns:p14="http://schemas.microsoft.com/office/powerpoint/2010/main" val="31808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US" dirty="0"/>
              <a:t>3.3 Design: Circuit Diagram</a:t>
            </a:r>
            <a:endParaRPr lang="en-BD" dirty="0"/>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p:txBody>
          <a:bodyPr/>
          <a:lstStyle/>
          <a:p>
            <a:r>
              <a:rPr lang="en-US" dirty="0"/>
              <a:t>Circuit diagram of project</a:t>
            </a:r>
            <a:endParaRPr lang="en-BD" dirty="0"/>
          </a:p>
        </p:txBody>
      </p:sp>
      <p:pic>
        <p:nvPicPr>
          <p:cNvPr id="10" name="Picture 9">
            <a:extLst>
              <a:ext uri="{FF2B5EF4-FFF2-40B4-BE49-F238E27FC236}">
                <a16:creationId xmlns:a16="http://schemas.microsoft.com/office/drawing/2014/main" id="{81FE1ED0-CFD6-47A7-A827-840CA4DC31BF}"/>
              </a:ext>
            </a:extLst>
          </p:cNvPr>
          <p:cNvPicPr/>
          <p:nvPr/>
        </p:nvPicPr>
        <p:blipFill rotWithShape="1">
          <a:blip r:embed="rId2"/>
          <a:srcRect b="12125"/>
          <a:stretch/>
        </p:blipFill>
        <p:spPr>
          <a:xfrm>
            <a:off x="1944210" y="2196066"/>
            <a:ext cx="8451541" cy="3769727"/>
          </a:xfrm>
          <a:prstGeom prst="rect">
            <a:avLst/>
          </a:prstGeom>
        </p:spPr>
      </p:pic>
    </p:spTree>
    <p:extLst>
      <p:ext uri="{BB962C8B-B14F-4D97-AF65-F5344CB8AC3E}">
        <p14:creationId xmlns:p14="http://schemas.microsoft.com/office/powerpoint/2010/main" val="24376220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{05D23346-88B9-1E48-85E6-2D29E7791F05}tf10001067</Template>
  <TotalTime>255</TotalTime>
  <Words>1071</Words>
  <Application>Microsoft Office PowerPoint</Application>
  <PresentationFormat>Widescreen</PresentationFormat>
  <Paragraphs>118</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Black</vt:lpstr>
      <vt:lpstr>Arial Narrow</vt:lpstr>
      <vt:lpstr>Calibri</vt:lpstr>
      <vt:lpstr>Century Gothic</vt:lpstr>
      <vt:lpstr>Garamond</vt:lpstr>
      <vt:lpstr>Times New Roman</vt:lpstr>
      <vt:lpstr>Savon</vt:lpstr>
      <vt:lpstr>Project Update (Group-4)  Experimental Setup To Measure the L-I Characteristics of a LED</vt:lpstr>
      <vt:lpstr>Outline</vt:lpstr>
      <vt:lpstr>1. Summary / Abstract</vt:lpstr>
      <vt:lpstr>2. Introduction</vt:lpstr>
      <vt:lpstr>3.1 Design: Problem Formulation (PO(b))</vt:lpstr>
      <vt:lpstr>3.1 Design: Problem Formulation (PO(b))</vt:lpstr>
      <vt:lpstr>3.1 Design: Problem Formulation (PO(b))</vt:lpstr>
      <vt:lpstr>3.3 Design: Circuit Diagram</vt:lpstr>
      <vt:lpstr>3.3 Design: Circuit Diagram</vt:lpstr>
      <vt:lpstr>3.3 Design: Circuit Diagram</vt:lpstr>
      <vt:lpstr>3.5 CAD/Hardware Design</vt:lpstr>
      <vt:lpstr>3.5 CAD/Hardware Design</vt:lpstr>
      <vt:lpstr>3.5 CAD/Hardware Design</vt:lpstr>
      <vt:lpstr>3.6 Arduino Code</vt:lpstr>
      <vt:lpstr>5. Design Analysis and Evaluation</vt:lpstr>
      <vt:lpstr>5.1 Novelty</vt:lpstr>
      <vt:lpstr>5.2 Design Considerations (PO(c))</vt:lpstr>
      <vt:lpstr>5.2.1 Considerations to Environment</vt:lpstr>
      <vt:lpstr>5.2.2 Considerations to Safety Issues</vt:lpstr>
      <vt:lpstr>5.4 Design of Experiment</vt:lpstr>
      <vt:lpstr>5.4 Design of Experiment</vt:lpstr>
      <vt:lpstr>5.4 Result Analysis</vt:lpstr>
      <vt:lpstr>5.4 Result Analysis</vt:lpstr>
      <vt:lpstr>5.4 Result Analysis</vt:lpstr>
      <vt:lpstr>5.4 Result Analysis</vt:lpstr>
      <vt:lpstr>5.4 Result Analysis</vt:lpstr>
      <vt:lpstr>5.4 Result Analysis</vt:lpstr>
      <vt:lpstr>5.4 Limitations of Tools (PO(e))</vt:lpstr>
      <vt:lpstr>6.1 Individual Contribution of Each Member</vt:lpstr>
      <vt:lpstr>8. Project Management and Cost Analysis (PO(k))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1806089 - Md. Ayenul Azim</cp:lastModifiedBy>
  <cp:revision>59</cp:revision>
  <cp:lastPrinted>2023-06-08T10:53:35Z</cp:lastPrinted>
  <dcterms:created xsi:type="dcterms:W3CDTF">2021-07-11T09:27:00Z</dcterms:created>
  <dcterms:modified xsi:type="dcterms:W3CDTF">2024-09-23T19:13:59Z</dcterms:modified>
</cp:coreProperties>
</file>